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61" r:id="rId2"/>
    <p:sldMasterId id="2147483749" r:id="rId3"/>
    <p:sldMasterId id="2147483736" r:id="rId4"/>
    <p:sldMasterId id="2147483712" r:id="rId5"/>
    <p:sldMasterId id="2147483724" r:id="rId6"/>
    <p:sldMasterId id="2147483700" r:id="rId7"/>
    <p:sldMasterId id="2147483773" r:id="rId8"/>
  </p:sldMasterIdLst>
  <p:notesMasterIdLst>
    <p:notesMasterId r:id="rId35"/>
  </p:notesMasterIdLst>
  <p:sldIdLst>
    <p:sldId id="318" r:id="rId9"/>
    <p:sldId id="283" r:id="rId10"/>
    <p:sldId id="281" r:id="rId11"/>
    <p:sldId id="259" r:id="rId12"/>
    <p:sldId id="263" r:id="rId13"/>
    <p:sldId id="264" r:id="rId14"/>
    <p:sldId id="279" r:id="rId15"/>
    <p:sldId id="288" r:id="rId16"/>
    <p:sldId id="303" r:id="rId17"/>
    <p:sldId id="309" r:id="rId18"/>
    <p:sldId id="267" r:id="rId19"/>
    <p:sldId id="280" r:id="rId20"/>
    <p:sldId id="260" r:id="rId21"/>
    <p:sldId id="310" r:id="rId22"/>
    <p:sldId id="311" r:id="rId23"/>
    <p:sldId id="307" r:id="rId24"/>
    <p:sldId id="308" r:id="rId25"/>
    <p:sldId id="269" r:id="rId26"/>
    <p:sldId id="316" r:id="rId27"/>
    <p:sldId id="317" r:id="rId28"/>
    <p:sldId id="313" r:id="rId29"/>
    <p:sldId id="312" r:id="rId30"/>
    <p:sldId id="314" r:id="rId31"/>
    <p:sldId id="270" r:id="rId32"/>
    <p:sldId id="320" r:id="rId33"/>
    <p:sldId id="319" r:id="rId34"/>
  </p:sldIdLst>
  <p:sldSz cx="9144000" cy="6858000" type="screen4x3"/>
  <p:notesSz cx="7099300" cy="102346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5885E0"/>
    <a:srgbClr val="666699"/>
    <a:srgbClr val="96B3DE"/>
    <a:srgbClr val="A6B5CE"/>
    <a:srgbClr val="B97B3D"/>
    <a:srgbClr val="262673"/>
    <a:srgbClr val="2D2D8B"/>
    <a:srgbClr val="3366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8211" autoAdjust="0"/>
  </p:normalViewPr>
  <p:slideViewPr>
    <p:cSldViewPr>
      <p:cViewPr>
        <p:scale>
          <a:sx n="80" d="100"/>
          <a:sy n="80" d="100"/>
        </p:scale>
        <p:origin x="-1014" y="-792"/>
      </p:cViewPr>
      <p:guideLst>
        <p:guide orient="horz" pos="2160"/>
        <p:guide orient="horz" pos="3838"/>
        <p:guide orient="horz" pos="618"/>
        <p:guide pos="2789"/>
        <p:guide pos="29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931" b="1" i="0" u="sng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l-PL" baseline="0"/>
              <a:t> </a:t>
            </a:r>
            <a:r>
              <a:rPr lang="pl-PL"/>
              <a:t>2013</a:t>
            </a:r>
          </a:p>
        </c:rich>
      </c:tx>
      <c:layout>
        <c:manualLayout>
          <c:xMode val="edge"/>
          <c:yMode val="edge"/>
          <c:x val="0.41817751166390332"/>
          <c:y val="7.487921089903353E-2"/>
        </c:manualLayout>
      </c:layout>
      <c:overlay val="0"/>
      <c:spPr>
        <a:noFill/>
        <a:ln w="27032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00CC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4D7FBB"/>
              </a:solidFill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3C518E"/>
              </a:solidFill>
            </c:spPr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281EA8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8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9"/>
            <c:bubble3D val="0"/>
          </c:dPt>
          <c:dLbls>
            <c:dLbl>
              <c:idx val="0"/>
              <c:layout>
                <c:manualLayout>
                  <c:x val="0.21883288941846832"/>
                  <c:y val="0.1421903092266022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470557016892107"/>
                  <c:y val="0.1540395016621524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75596803812972"/>
                  <c:y val="-1.42190309226602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2604774430503773"/>
                  <c:y val="-8.057450856174129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7533155767387266E-2"/>
                  <c:y val="-0.1327109552781622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755968038129717E-2"/>
                  <c:y val="-8.531418553596135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8781428263121969E-2"/>
                  <c:y val="-0.1918359482265113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1273209037171157E-2"/>
                  <c:y val="3.317773881954053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ysClr val="windowText" lastClr="000000"/>
                        </a:solidFill>
                      </a:rPr>
                      <a:t>Mohito EX</a:t>
                    </a:r>
                    <a:r>
                      <a:rPr lang="en-US"/>
                      <a:t>; </a:t>
                    </a:r>
                    <a:r>
                      <a:rPr lang="en-US">
                        <a:solidFill>
                          <a:sysClr val="windowText" lastClr="000000"/>
                        </a:solidFill>
                      </a:rPr>
                      <a:t>3,6%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3262599191607185E-2"/>
                  <c:y val="-1.4219030922660228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ysClr val="windowText" lastClr="000000"/>
                        </a:solidFill>
                      </a:rPr>
                      <a:t>Sinsay PL</a:t>
                    </a:r>
                    <a:r>
                      <a:rPr lang="en-US"/>
                      <a:t>; </a:t>
                    </a:r>
                    <a:r>
                      <a:rPr lang="en-US">
                        <a:solidFill>
                          <a:sysClr val="windowText" lastClr="000000"/>
                        </a:solidFill>
                      </a:rPr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4180371234316747"/>
                  <c:y val="-0.1137522473812817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Sheet1!$B$1:$K$1</c:f>
              <c:strCache>
                <c:ptCount val="10"/>
                <c:pt idx="0">
                  <c:v>Reserved PL</c:v>
                </c:pt>
                <c:pt idx="1">
                  <c:v>Reserved EX</c:v>
                </c:pt>
                <c:pt idx="2">
                  <c:v>CROPP PL</c:v>
                </c:pt>
                <c:pt idx="3">
                  <c:v>CROPP EX</c:v>
                </c:pt>
                <c:pt idx="4">
                  <c:v>House PL</c:v>
                </c:pt>
                <c:pt idx="5">
                  <c:v>House EX</c:v>
                </c:pt>
                <c:pt idx="6">
                  <c:v>Mohito PL</c:v>
                </c:pt>
                <c:pt idx="7">
                  <c:v>Mohito EX</c:v>
                </c:pt>
                <c:pt idx="8">
                  <c:v>Sinsay PL</c:v>
                </c:pt>
                <c:pt idx="9">
                  <c:v>other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0.31535471331389697</c:v>
                </c:pt>
                <c:pt idx="1">
                  <c:v>0.18848396501457726</c:v>
                </c:pt>
                <c:pt idx="2">
                  <c:v>0.10187074829931973</c:v>
                </c:pt>
                <c:pt idx="3">
                  <c:v>6.5038872691933911E-2</c:v>
                </c:pt>
                <c:pt idx="4">
                  <c:v>9.9368318756073853E-2</c:v>
                </c:pt>
                <c:pt idx="5">
                  <c:v>3.3454810495626819E-2</c:v>
                </c:pt>
                <c:pt idx="6">
                  <c:v>7.4732750242954324E-2</c:v>
                </c:pt>
                <c:pt idx="7">
                  <c:v>3.6005830903790087E-2</c:v>
                </c:pt>
                <c:pt idx="8">
                  <c:v>1.7176870748299322E-2</c:v>
                </c:pt>
                <c:pt idx="9">
                  <c:v>6.8513119533527692E-2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0"/>
      </c:pieChart>
      <c:spPr>
        <a:noFill/>
        <a:ln w="24528">
          <a:noFill/>
        </a:ln>
      </c:spPr>
    </c:plotArea>
    <c:plotVisOnly val="0"/>
    <c:dispBlanksAs val="gap"/>
    <c:showDLblsOverMax val="0"/>
  </c:chart>
  <c:spPr>
    <a:noFill/>
    <a:ln>
      <a:noFill/>
    </a:ln>
  </c:spPr>
  <c:txPr>
    <a:bodyPr/>
    <a:lstStyle/>
    <a:p>
      <a:pPr>
        <a:defRPr sz="1352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3" b="1" i="0" u="sng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l-PL"/>
              <a:t>I-IIIQ 2014</a:t>
            </a:r>
          </a:p>
        </c:rich>
      </c:tx>
      <c:layout>
        <c:manualLayout>
          <c:xMode val="edge"/>
          <c:yMode val="edge"/>
          <c:x val="0.41817734646268434"/>
          <c:y val="7.487916010498688E-2"/>
        </c:manualLayout>
      </c:layout>
      <c:overlay val="0"/>
      <c:spPr>
        <a:noFill/>
        <a:ln w="3069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00CC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4D7FBB"/>
              </a:solidFill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3C518E"/>
              </a:solidFill>
            </c:spPr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281EA8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8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9"/>
            <c:bubble3D val="0"/>
          </c:dPt>
          <c:dLbls>
            <c:dLbl>
              <c:idx val="0"/>
              <c:layout>
                <c:manualLayout>
                  <c:x val="0.16056939835518577"/>
                  <c:y val="0.1590713875544825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5743189382694636"/>
                  <c:y val="-6.59782360694843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1061516773786741"/>
                  <c:y val="-0.12475546887292281"/>
                </c:manualLayout>
              </c:layout>
              <c:tx>
                <c:rich>
                  <a:bodyPr/>
                  <a:lstStyle/>
                  <a:p>
                    <a:pPr>
                      <a:defRPr sz="1535" b="1" i="0" u="none" strike="noStrike" baseline="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</a:defRPr>
                    </a:pPr>
                    <a:r>
                      <a:rPr lang="pl-PL" sz="1535" b="1" i="0" u="none" strike="noStrike" baseline="0">
                        <a:solidFill>
                          <a:srgbClr val="FFFFFF"/>
                        </a:solidFill>
                        <a:latin typeface="Tahoma"/>
                        <a:ea typeface="Tahoma"/>
                        <a:cs typeface="Tahoma"/>
                      </a:rPr>
                      <a:t> House PL; 9,2%</a:t>
                    </a:r>
                  </a:p>
                </c:rich>
              </c:tx>
              <c:spPr>
                <a:noFill/>
                <a:ln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076754033466016"/>
                  <c:y val="-0.2420996988638610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771711585280079E-2"/>
                  <c:y val="-9.99187077003983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7307729813596295E-2"/>
                  <c:y val="2.4264600815919945E-3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535" b="1" i="0" u="none" strike="noStrike" baseline="0">
                      <a:solidFill>
                        <a:srgbClr val="000000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1112531192809149E-2"/>
                  <c:y val="-4.6878202657046932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535" b="1" i="0" u="none" strike="noStrike" baseline="0">
                      <a:solidFill>
                        <a:srgbClr val="000000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3688444126678112"/>
                  <c:y val="-9.82466587116642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35" b="1" i="0" u="none" strike="noStrike" baseline="0">
                    <a:solidFill>
                      <a:srgbClr val="FFFFFF"/>
                    </a:solidFill>
                    <a:latin typeface="Tahoma"/>
                    <a:ea typeface="Tahoma"/>
                    <a:cs typeface="Tahoma"/>
                  </a:defRPr>
                </a:pPr>
                <a:endParaRPr lang="pl-P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Sheet1!$B$1:$K$1</c:f>
              <c:strCache>
                <c:ptCount val="10"/>
                <c:pt idx="0">
                  <c:v>Reserved PL</c:v>
                </c:pt>
                <c:pt idx="1">
                  <c:v>Reserved EX</c:v>
                </c:pt>
                <c:pt idx="2">
                  <c:v>CROPP PL</c:v>
                </c:pt>
                <c:pt idx="3">
                  <c:v>CROPP EX</c:v>
                </c:pt>
                <c:pt idx="4">
                  <c:v>House PL</c:v>
                </c:pt>
                <c:pt idx="5">
                  <c:v>House EX</c:v>
                </c:pt>
                <c:pt idx="6">
                  <c:v>Mohito PL</c:v>
                </c:pt>
                <c:pt idx="7">
                  <c:v>Mohito EX</c:v>
                </c:pt>
                <c:pt idx="8">
                  <c:v>Sinsay PL</c:v>
                </c:pt>
                <c:pt idx="9">
                  <c:v>other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0.29597265566949027</c:v>
                </c:pt>
                <c:pt idx="1">
                  <c:v>0.18998365284589097</c:v>
                </c:pt>
                <c:pt idx="2">
                  <c:v>9.8588200326943098E-2</c:v>
                </c:pt>
                <c:pt idx="3">
                  <c:v>6.5240005944419685E-2</c:v>
                </c:pt>
                <c:pt idx="4">
                  <c:v>9.1603507207608861E-2</c:v>
                </c:pt>
                <c:pt idx="5">
                  <c:v>3.7420121860603367E-2</c:v>
                </c:pt>
                <c:pt idx="6">
                  <c:v>7.1808589686431876E-2</c:v>
                </c:pt>
                <c:pt idx="7">
                  <c:v>4.0243721206717202E-2</c:v>
                </c:pt>
                <c:pt idx="8">
                  <c:v>3.6439292614058559E-2</c:v>
                </c:pt>
                <c:pt idx="9">
                  <c:v>7.2700252637836235E-2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0"/>
      </c:pieChart>
      <c:spPr>
        <a:noFill/>
        <a:ln w="27848">
          <a:noFill/>
        </a:ln>
      </c:spPr>
    </c:plotArea>
    <c:plotVisOnly val="0"/>
    <c:dispBlanksAs val="gap"/>
    <c:showDLblsOverMax val="0"/>
  </c:chart>
  <c:spPr>
    <a:noFill/>
    <a:ln>
      <a:noFill/>
    </a:ln>
  </c:spPr>
  <c:txPr>
    <a:bodyPr/>
    <a:lstStyle/>
    <a:p>
      <a:pPr>
        <a:defRPr sz="1535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16404328043828E-2"/>
          <c:y val="6.3437056289557911E-2"/>
          <c:w val="0.8618729057289376"/>
          <c:h val="0.7736842105263167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Gross Margin (quarterly)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9491">
              <a:solidFill>
                <a:schemeClr val="tx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2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3"/>
            <c:invertIfNegative val="0"/>
            <c:bubble3D val="0"/>
          </c:dPt>
          <c:cat>
            <c:strRef>
              <c:f>Sheet1!$G$1:$AW$1</c:f>
              <c:strCache>
                <c:ptCount val="43"/>
                <c:pt idx="0">
                  <c:v>Iq 06</c:v>
                </c:pt>
                <c:pt idx="1">
                  <c:v>IIq 06</c:v>
                </c:pt>
                <c:pt idx="2">
                  <c:v>IIIq 06</c:v>
                </c:pt>
                <c:pt idx="3">
                  <c:v>IVq 06</c:v>
                </c:pt>
                <c:pt idx="4">
                  <c:v>.</c:v>
                </c:pt>
                <c:pt idx="5">
                  <c:v>Iq 07</c:v>
                </c:pt>
                <c:pt idx="6">
                  <c:v>IIq 07</c:v>
                </c:pt>
                <c:pt idx="7">
                  <c:v>IIIq07</c:v>
                </c:pt>
                <c:pt idx="8">
                  <c:v>IVq 07</c:v>
                </c:pt>
                <c:pt idx="9">
                  <c:v>.</c:v>
                </c:pt>
                <c:pt idx="10">
                  <c:v>Iq 08</c:v>
                </c:pt>
                <c:pt idx="11">
                  <c:v>IIq 08</c:v>
                </c:pt>
                <c:pt idx="12">
                  <c:v>IIIq 08</c:v>
                </c:pt>
                <c:pt idx="13">
                  <c:v>IVq 08</c:v>
                </c:pt>
                <c:pt idx="14">
                  <c:v>.</c:v>
                </c:pt>
                <c:pt idx="15">
                  <c:v>Iq 09</c:v>
                </c:pt>
                <c:pt idx="16">
                  <c:v>IIq 09</c:v>
                </c:pt>
                <c:pt idx="17">
                  <c:v>IIIq 09</c:v>
                </c:pt>
                <c:pt idx="18">
                  <c:v>Ivq 09</c:v>
                </c:pt>
                <c:pt idx="19">
                  <c:v>.</c:v>
                </c:pt>
                <c:pt idx="20">
                  <c:v>Iq 10</c:v>
                </c:pt>
                <c:pt idx="21">
                  <c:v>IIq 10</c:v>
                </c:pt>
                <c:pt idx="22">
                  <c:v>IIIq 10</c:v>
                </c:pt>
                <c:pt idx="23">
                  <c:v>IVq 10</c:v>
                </c:pt>
                <c:pt idx="24">
                  <c:v>.</c:v>
                </c:pt>
                <c:pt idx="25">
                  <c:v>Iq 11</c:v>
                </c:pt>
                <c:pt idx="26">
                  <c:v>IIq 11</c:v>
                </c:pt>
                <c:pt idx="27">
                  <c:v>IIIq 11</c:v>
                </c:pt>
                <c:pt idx="28">
                  <c:v>IVq 11</c:v>
                </c:pt>
                <c:pt idx="30">
                  <c:v>Iq 12</c:v>
                </c:pt>
                <c:pt idx="31">
                  <c:v>IIq 12</c:v>
                </c:pt>
                <c:pt idx="32">
                  <c:v>IIIq 12</c:v>
                </c:pt>
                <c:pt idx="33">
                  <c:v>IVq 12</c:v>
                </c:pt>
                <c:pt idx="35">
                  <c:v>Iq 13</c:v>
                </c:pt>
                <c:pt idx="36">
                  <c:v>IIq 13</c:v>
                </c:pt>
                <c:pt idx="37">
                  <c:v>IIIq 13</c:v>
                </c:pt>
                <c:pt idx="38">
                  <c:v>Ivq 13</c:v>
                </c:pt>
                <c:pt idx="40">
                  <c:v>Iq 14</c:v>
                </c:pt>
                <c:pt idx="41">
                  <c:v>IIq 14</c:v>
                </c:pt>
                <c:pt idx="42">
                  <c:v>IIIq 14</c:v>
                </c:pt>
              </c:strCache>
            </c:strRef>
          </c:cat>
          <c:val>
            <c:numRef>
              <c:f>Sheet1!$G$2:$AW$2</c:f>
              <c:numCache>
                <c:formatCode>0.0%</c:formatCode>
                <c:ptCount val="43"/>
                <c:pt idx="0">
                  <c:v>0.48</c:v>
                </c:pt>
                <c:pt idx="1">
                  <c:v>0.56100000000000005</c:v>
                </c:pt>
                <c:pt idx="2">
                  <c:v>0.51800000000000002</c:v>
                </c:pt>
                <c:pt idx="3">
                  <c:v>0.60499999999999998</c:v>
                </c:pt>
                <c:pt idx="5">
                  <c:v>0.51800000000000002</c:v>
                </c:pt>
                <c:pt idx="6">
                  <c:v>0.624</c:v>
                </c:pt>
                <c:pt idx="7">
                  <c:v>0.55900000000000005</c:v>
                </c:pt>
                <c:pt idx="8" formatCode="0.00%">
                  <c:v>0.64700000000000002</c:v>
                </c:pt>
                <c:pt idx="10">
                  <c:v>0.54800000000000004</c:v>
                </c:pt>
                <c:pt idx="11" formatCode="0.00%">
                  <c:v>0.63600000000000001</c:v>
                </c:pt>
                <c:pt idx="12" formatCode="0.00%">
                  <c:v>0.55400000000000005</c:v>
                </c:pt>
                <c:pt idx="13" formatCode="0.00%">
                  <c:v>0.63700000000000001</c:v>
                </c:pt>
                <c:pt idx="15" formatCode="0.00%">
                  <c:v>0.47199999999999998</c:v>
                </c:pt>
                <c:pt idx="16" formatCode="0.00%">
                  <c:v>0.52600000000000002</c:v>
                </c:pt>
                <c:pt idx="17" formatCode="0.00%">
                  <c:v>0.44600000000000001</c:v>
                </c:pt>
                <c:pt idx="18" formatCode="0.00%">
                  <c:v>0.65300000000000002</c:v>
                </c:pt>
                <c:pt idx="20" formatCode="0.00%">
                  <c:v>0.52500000000000002</c:v>
                </c:pt>
                <c:pt idx="21" formatCode="0.00%">
                  <c:v>0.55700000000000005</c:v>
                </c:pt>
                <c:pt idx="22" formatCode="0.00%">
                  <c:v>0.5</c:v>
                </c:pt>
                <c:pt idx="23" formatCode="0.00%">
                  <c:v>0.58799999999999997</c:v>
                </c:pt>
                <c:pt idx="25" formatCode="0.00%">
                  <c:v>0.499</c:v>
                </c:pt>
                <c:pt idx="26" formatCode="0.00%">
                  <c:v>0.60399999999999998</c:v>
                </c:pt>
                <c:pt idx="27" formatCode="0.00%">
                  <c:v>0.56000000000000005</c:v>
                </c:pt>
                <c:pt idx="28" formatCode="0.00%">
                  <c:v>0.60199999999999998</c:v>
                </c:pt>
                <c:pt idx="30" formatCode="0.00%">
                  <c:v>0.52100000000000002</c:v>
                </c:pt>
                <c:pt idx="31" formatCode="0.00%">
                  <c:v>0.57899999999999996</c:v>
                </c:pt>
                <c:pt idx="32" formatCode="0.00%">
                  <c:v>0.55300000000000005</c:v>
                </c:pt>
                <c:pt idx="33" formatCode="0.00%">
                  <c:v>0.60099999999999998</c:v>
                </c:pt>
                <c:pt idx="35" formatCode="0.00%">
                  <c:v>0.55800000000000005</c:v>
                </c:pt>
                <c:pt idx="36" formatCode="0.00%">
                  <c:v>0.59199999999999997</c:v>
                </c:pt>
                <c:pt idx="37" formatCode="0.00%">
                  <c:v>0.57499999999999996</c:v>
                </c:pt>
                <c:pt idx="38" formatCode="0.00%">
                  <c:v>0.60599999999999998</c:v>
                </c:pt>
                <c:pt idx="40" formatCode="0.00%">
                  <c:v>0.56899999999999995</c:v>
                </c:pt>
                <c:pt idx="41" formatCode="0.00%">
                  <c:v>0.61299999999999999</c:v>
                </c:pt>
                <c:pt idx="42" formatCode="0.00%">
                  <c:v>0.56700000000000006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5357952"/>
        <c:axId val="135360512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Gross Margin (cumulatively)</c:v>
                </c:pt>
              </c:strCache>
            </c:strRef>
          </c:tx>
          <c:spPr>
            <a:ln w="43560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Sheet1!$G$1:$AW$1</c:f>
              <c:strCache>
                <c:ptCount val="43"/>
                <c:pt idx="0">
                  <c:v>Iq 06</c:v>
                </c:pt>
                <c:pt idx="1">
                  <c:v>IIq 06</c:v>
                </c:pt>
                <c:pt idx="2">
                  <c:v>IIIq 06</c:v>
                </c:pt>
                <c:pt idx="3">
                  <c:v>IVq 06</c:v>
                </c:pt>
                <c:pt idx="4">
                  <c:v>.</c:v>
                </c:pt>
                <c:pt idx="5">
                  <c:v>Iq 07</c:v>
                </c:pt>
                <c:pt idx="6">
                  <c:v>IIq 07</c:v>
                </c:pt>
                <c:pt idx="7">
                  <c:v>IIIq07</c:v>
                </c:pt>
                <c:pt idx="8">
                  <c:v>IVq 07</c:v>
                </c:pt>
                <c:pt idx="9">
                  <c:v>.</c:v>
                </c:pt>
                <c:pt idx="10">
                  <c:v>Iq 08</c:v>
                </c:pt>
                <c:pt idx="11">
                  <c:v>IIq 08</c:v>
                </c:pt>
                <c:pt idx="12">
                  <c:v>IIIq 08</c:v>
                </c:pt>
                <c:pt idx="13">
                  <c:v>IVq 08</c:v>
                </c:pt>
                <c:pt idx="14">
                  <c:v>.</c:v>
                </c:pt>
                <c:pt idx="15">
                  <c:v>Iq 09</c:v>
                </c:pt>
                <c:pt idx="16">
                  <c:v>IIq 09</c:v>
                </c:pt>
                <c:pt idx="17">
                  <c:v>IIIq 09</c:v>
                </c:pt>
                <c:pt idx="18">
                  <c:v>Ivq 09</c:v>
                </c:pt>
                <c:pt idx="19">
                  <c:v>.</c:v>
                </c:pt>
                <c:pt idx="20">
                  <c:v>Iq 10</c:v>
                </c:pt>
                <c:pt idx="21">
                  <c:v>IIq 10</c:v>
                </c:pt>
                <c:pt idx="22">
                  <c:v>IIIq 10</c:v>
                </c:pt>
                <c:pt idx="23">
                  <c:v>IVq 10</c:v>
                </c:pt>
                <c:pt idx="24">
                  <c:v>.</c:v>
                </c:pt>
                <c:pt idx="25">
                  <c:v>Iq 11</c:v>
                </c:pt>
                <c:pt idx="26">
                  <c:v>IIq 11</c:v>
                </c:pt>
                <c:pt idx="27">
                  <c:v>IIIq 11</c:v>
                </c:pt>
                <c:pt idx="28">
                  <c:v>IVq 11</c:v>
                </c:pt>
                <c:pt idx="30">
                  <c:v>Iq 12</c:v>
                </c:pt>
                <c:pt idx="31">
                  <c:v>IIq 12</c:v>
                </c:pt>
                <c:pt idx="32">
                  <c:v>IIIq 12</c:v>
                </c:pt>
                <c:pt idx="33">
                  <c:v>IVq 12</c:v>
                </c:pt>
                <c:pt idx="35">
                  <c:v>Iq 13</c:v>
                </c:pt>
                <c:pt idx="36">
                  <c:v>IIq 13</c:v>
                </c:pt>
                <c:pt idx="37">
                  <c:v>IIIq 13</c:v>
                </c:pt>
                <c:pt idx="38">
                  <c:v>Ivq 13</c:v>
                </c:pt>
                <c:pt idx="40">
                  <c:v>Iq 14</c:v>
                </c:pt>
                <c:pt idx="41">
                  <c:v>IIq 14</c:v>
                </c:pt>
                <c:pt idx="42">
                  <c:v>IIIq 14</c:v>
                </c:pt>
              </c:strCache>
            </c:strRef>
          </c:cat>
          <c:val>
            <c:numRef>
              <c:f>Sheet1!$G$3:$AW$3</c:f>
              <c:numCache>
                <c:formatCode>0.0%</c:formatCode>
                <c:ptCount val="43"/>
                <c:pt idx="0">
                  <c:v>0.48</c:v>
                </c:pt>
                <c:pt idx="1">
                  <c:v>0.52300000000000002</c:v>
                </c:pt>
                <c:pt idx="2">
                  <c:v>0.52100000000000002</c:v>
                </c:pt>
                <c:pt idx="3">
                  <c:v>0.55100000000000005</c:v>
                </c:pt>
                <c:pt idx="5">
                  <c:v>0.51800000000000002</c:v>
                </c:pt>
                <c:pt idx="6">
                  <c:v>0.57099999999999995</c:v>
                </c:pt>
                <c:pt idx="7">
                  <c:v>0.56599999999999995</c:v>
                </c:pt>
                <c:pt idx="8" formatCode="0.00%">
                  <c:v>0.59099999999999997</c:v>
                </c:pt>
                <c:pt idx="10">
                  <c:v>0.54800000000000004</c:v>
                </c:pt>
                <c:pt idx="11" formatCode="0.00%">
                  <c:v>0.59299999999999997</c:v>
                </c:pt>
                <c:pt idx="12" formatCode="0.00%">
                  <c:v>0.57899999999999996</c:v>
                </c:pt>
                <c:pt idx="13" formatCode="0.00%">
                  <c:v>0.59599999999999997</c:v>
                </c:pt>
                <c:pt idx="15" formatCode="0.00%">
                  <c:v>0.47199999999999998</c:v>
                </c:pt>
                <c:pt idx="16" formatCode="0%">
                  <c:v>0.5</c:v>
                </c:pt>
                <c:pt idx="17" formatCode="0.00%">
                  <c:v>0.48099999999999998</c:v>
                </c:pt>
                <c:pt idx="18" formatCode="0.00%">
                  <c:v>0.52800000000000002</c:v>
                </c:pt>
                <c:pt idx="20" formatCode="0.00%">
                  <c:v>0.52500000000000002</c:v>
                </c:pt>
                <c:pt idx="21" formatCode="0.00%">
                  <c:v>0.54200000000000004</c:v>
                </c:pt>
                <c:pt idx="22" formatCode="0.00%">
                  <c:v>0.52600000000000002</c:v>
                </c:pt>
                <c:pt idx="23" formatCode="0.00%">
                  <c:v>0.54500000000000004</c:v>
                </c:pt>
                <c:pt idx="25" formatCode="0.00%">
                  <c:v>0.499</c:v>
                </c:pt>
                <c:pt idx="26" formatCode="0.00%">
                  <c:v>0.55500000000000005</c:v>
                </c:pt>
                <c:pt idx="27" formatCode="0.00%">
                  <c:v>0.55700000000000005</c:v>
                </c:pt>
                <c:pt idx="28" formatCode="0.00%">
                  <c:v>0.57099999999999995</c:v>
                </c:pt>
                <c:pt idx="30" formatCode="0.00%">
                  <c:v>0.52100000000000002</c:v>
                </c:pt>
                <c:pt idx="31" formatCode="0.00%">
                  <c:v>0.55200000000000005</c:v>
                </c:pt>
                <c:pt idx="32" formatCode="0.00%">
                  <c:v>0.55200000000000005</c:v>
                </c:pt>
                <c:pt idx="33" formatCode="0.00%">
                  <c:v>0.56699999999999995</c:v>
                </c:pt>
                <c:pt idx="35" formatCode="0.00%">
                  <c:v>0.55800000000000005</c:v>
                </c:pt>
                <c:pt idx="36" formatCode="0.00%">
                  <c:v>0.57699999999999996</c:v>
                </c:pt>
                <c:pt idx="37" formatCode="0.00%">
                  <c:v>0.57599999999999996</c:v>
                </c:pt>
                <c:pt idx="38" formatCode="0.00%">
                  <c:v>0.58499999999999996</c:v>
                </c:pt>
                <c:pt idx="40" formatCode="0.00%">
                  <c:v>0.56899999999999995</c:v>
                </c:pt>
                <c:pt idx="41" formatCode="0.00%">
                  <c:v>0.59299999999999997</c:v>
                </c:pt>
                <c:pt idx="42" formatCode="0.00%">
                  <c:v>0.58399999999999996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362048"/>
        <c:axId val="135363584"/>
      </c:lineChart>
      <c:catAx>
        <c:axId val="1353579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737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14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536051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5360512"/>
        <c:scaling>
          <c:orientation val="minMax"/>
          <c:min val="0.4"/>
        </c:scaling>
        <c:delete val="0"/>
        <c:axPos val="l"/>
        <c:majorGridlines>
          <c:spPr>
            <a:ln w="7372">
              <a:solidFill>
                <a:schemeClr val="tx1"/>
              </a:solidFill>
              <a:prstDash val="solid"/>
            </a:ln>
          </c:spPr>
        </c:majorGridlines>
        <c:numFmt formatCode="0.0%" sourceLinked="1"/>
        <c:majorTickMark val="cross"/>
        <c:minorTickMark val="none"/>
        <c:tickLblPos val="nextTo"/>
        <c:spPr>
          <a:ln w="73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4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5357952"/>
        <c:crosses val="autoZero"/>
        <c:crossBetween val="between"/>
      </c:valAx>
      <c:catAx>
        <c:axId val="135362048"/>
        <c:scaling>
          <c:orientation val="minMax"/>
        </c:scaling>
        <c:delete val="1"/>
        <c:axPos val="b"/>
        <c:majorTickMark val="out"/>
        <c:minorTickMark val="none"/>
        <c:tickLblPos val="nextTo"/>
        <c:crossAx val="135363584"/>
        <c:crosses val="autoZero"/>
        <c:auto val="0"/>
        <c:lblAlgn val="ctr"/>
        <c:lblOffset val="100"/>
        <c:noMultiLvlLbl val="0"/>
      </c:catAx>
      <c:valAx>
        <c:axId val="13536358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35362048"/>
        <c:crosses val="autoZero"/>
        <c:crossBetween val="between"/>
      </c:valAx>
      <c:spPr>
        <a:noFill/>
        <a:ln w="58080">
          <a:noFill/>
        </a:ln>
      </c:spPr>
    </c:plotArea>
    <c:legend>
      <c:legendPos val="r"/>
      <c:layout>
        <c:manualLayout>
          <c:xMode val="edge"/>
          <c:yMode val="edge"/>
          <c:x val="0.1130601612110979"/>
          <c:y val="3.9474086041261874E-2"/>
          <c:w val="0.85977010592455139"/>
          <c:h val="7.3286917184371775E-2"/>
        </c:manualLayout>
      </c:layout>
      <c:overlay val="0"/>
      <c:spPr>
        <a:solidFill>
          <a:schemeClr val="bg1"/>
        </a:solidFill>
        <a:ln w="7372">
          <a:solidFill>
            <a:schemeClr val="tx1"/>
          </a:solidFill>
          <a:prstDash val="solid"/>
        </a:ln>
      </c:spPr>
      <c:txPr>
        <a:bodyPr/>
        <a:lstStyle/>
        <a:p>
          <a:pPr>
            <a:defRPr sz="115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2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1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pl-PL"/>
              <a:t>koszt personelu w sklepach na jednostkę powierzchni (rok 2007=100%)</a:t>
            </a:r>
          </a:p>
        </c:rich>
      </c:tx>
      <c:layout>
        <c:manualLayout>
          <c:xMode val="edge"/>
          <c:yMode val="edge"/>
          <c:x val="0.15357142857142858"/>
          <c:y val="2.0703933747412008E-2"/>
        </c:manualLayout>
      </c:layout>
      <c:overlay val="0"/>
      <c:spPr>
        <a:noFill/>
        <a:ln w="2744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1428571428571429E-2"/>
          <c:y val="0.18219461697722567"/>
          <c:w val="0.86428571428571432"/>
          <c:h val="0.7453416149068322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380"/>
        <c:axId val="135648384"/>
        <c:axId val="135649920"/>
      </c:barChart>
      <c:catAx>
        <c:axId val="135648384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rtl="0"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5649920"/>
        <c:crosses val="autoZero"/>
        <c:auto val="0"/>
        <c:lblAlgn val="ctr"/>
        <c:lblOffset val="100"/>
        <c:tickLblSkip val="1"/>
        <c:tickMarkSkip val="5"/>
        <c:noMultiLvlLbl val="0"/>
      </c:catAx>
      <c:valAx>
        <c:axId val="135649920"/>
        <c:scaling>
          <c:orientation val="minMax"/>
          <c:max val="80"/>
          <c:min val="0"/>
        </c:scaling>
        <c:delete val="0"/>
        <c:axPos val="l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5648384"/>
        <c:crosses val="autoZero"/>
        <c:crossBetween val="between"/>
      </c:valAx>
      <c:spPr>
        <a:solidFill>
          <a:srgbClr val="FFFFFF"/>
        </a:solidFill>
        <a:ln w="13725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81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412671301119886E-2"/>
          <c:y val="0.10538470837255046"/>
          <c:w val="0.89365079365079902"/>
          <c:h val="0.778895799737796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FF0000"/>
            </a:solidFill>
            <a:ln w="14166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solidFill>
                <a:srgbClr val="C0C0C0"/>
              </a:solidFill>
              <a:ln w="3548">
                <a:solidFill>
                  <a:srgbClr val="000000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548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CCCCFF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C0C0C0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666699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solidFill>
                <a:srgbClr val="CCCCFF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5"/>
            <c:invertIfNegative val="0"/>
            <c:bubble3D val="0"/>
            <c:spPr>
              <a:solidFill>
                <a:schemeClr val="accent6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7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0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4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6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6976523832610857E-3"/>
                  <c:y val="-3.8180443886281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868646842138227E-3"/>
                  <c:y val="-7.22334230274169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975856345803411E-3"/>
                  <c:y val="-4.99464152566498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9177697690198E-3"/>
                  <c:y val="-1.48471253654733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583442765015741E-3"/>
                  <c:y val="-5.7051063710582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7697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IVQ2009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361</c:v>
                </c:pt>
                <c:pt idx="1">
                  <c:v>382</c:v>
                </c:pt>
                <c:pt idx="2">
                  <c:v>353</c:v>
                </c:pt>
                <c:pt idx="3">
                  <c:v>375</c:v>
                </c:pt>
                <c:pt idx="4">
                  <c:v>320</c:v>
                </c:pt>
                <c:pt idx="5">
                  <c:v>299</c:v>
                </c:pt>
                <c:pt idx="6">
                  <c:v>265</c:v>
                </c:pt>
                <c:pt idx="7">
                  <c:v>270</c:v>
                </c:pt>
                <c:pt idx="8">
                  <c:v>243</c:v>
                </c:pt>
                <c:pt idx="9">
                  <c:v>253</c:v>
                </c:pt>
                <c:pt idx="10">
                  <c:v>258</c:v>
                </c:pt>
                <c:pt idx="11">
                  <c:v>266</c:v>
                </c:pt>
                <c:pt idx="12">
                  <c:v>251</c:v>
                </c:pt>
                <c:pt idx="13">
                  <c:v>271</c:v>
                </c:pt>
                <c:pt idx="14">
                  <c:v>274</c:v>
                </c:pt>
                <c:pt idx="15">
                  <c:v>310</c:v>
                </c:pt>
                <c:pt idx="16">
                  <c:v>288</c:v>
                </c:pt>
                <c:pt idx="17">
                  <c:v>295</c:v>
                </c:pt>
                <c:pt idx="18">
                  <c:v>299</c:v>
                </c:pt>
                <c:pt idx="19">
                  <c:v>312</c:v>
                </c:pt>
                <c:pt idx="20">
                  <c:v>296</c:v>
                </c:pt>
                <c:pt idx="21">
                  <c:v>297</c:v>
                </c:pt>
                <c:pt idx="22">
                  <c:v>299</c:v>
                </c:pt>
                <c:pt idx="23">
                  <c:v>296</c:v>
                </c:pt>
                <c:pt idx="24">
                  <c:v>270</c:v>
                </c:pt>
                <c:pt idx="25">
                  <c:v>274</c:v>
                </c:pt>
                <c:pt idx="26">
                  <c:v>274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6116480"/>
        <c:axId val="135462912"/>
      </c:barChart>
      <c:catAx>
        <c:axId val="13611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541">
            <a:solidFill>
              <a:schemeClr val="tx1"/>
            </a:solidFill>
            <a:prstDash val="solid"/>
          </a:ln>
        </c:spPr>
        <c:txPr>
          <a:bodyPr rot="-1800000" vert="horz"/>
          <a:lstStyle/>
          <a:p>
            <a:pPr>
              <a:defRPr sz="1090" b="1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l-PL"/>
          </a:p>
        </c:txPr>
        <c:crossAx val="135462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5462912"/>
        <c:scaling>
          <c:orientation val="minMax"/>
          <c:max val="400"/>
          <c:min val="200"/>
        </c:scaling>
        <c:delete val="0"/>
        <c:axPos val="l"/>
        <c:majorGridlines>
          <c:spPr>
            <a:ln w="3541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5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53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pl-PL"/>
          </a:p>
        </c:txPr>
        <c:crossAx val="136116480"/>
        <c:crosses val="autoZero"/>
        <c:crossBetween val="between"/>
        <c:majorUnit val="20"/>
      </c:valAx>
      <c:spPr>
        <a:noFill/>
        <a:ln w="1416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53" b="1" i="0" u="none" strike="noStrike" baseline="0">
          <a:solidFill>
            <a:schemeClr val="tx1"/>
          </a:solidFill>
          <a:latin typeface="Arial Narrow"/>
          <a:ea typeface="Arial Narrow"/>
          <a:cs typeface="Arial Narrow"/>
        </a:defRPr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1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pl-PL"/>
              <a:t>koszt personelu w sklepach na jednostkę powierzchni (rok 2007=100%)</a:t>
            </a:r>
          </a:p>
        </c:rich>
      </c:tx>
      <c:layout>
        <c:manualLayout>
          <c:xMode val="edge"/>
          <c:yMode val="edge"/>
          <c:x val="0.15357142857142858"/>
          <c:y val="2.0703933747412008E-2"/>
        </c:manualLayout>
      </c:layout>
      <c:overlay val="0"/>
      <c:spPr>
        <a:noFill/>
        <a:ln w="2744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1428571428571429E-2"/>
          <c:y val="0.18219461697722567"/>
          <c:w val="0.86428571428571432"/>
          <c:h val="0.7453416149068322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380"/>
        <c:axId val="133613440"/>
        <c:axId val="134271360"/>
      </c:barChart>
      <c:catAx>
        <c:axId val="133613440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rtl="0"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4271360"/>
        <c:crosses val="autoZero"/>
        <c:auto val="0"/>
        <c:lblAlgn val="ctr"/>
        <c:lblOffset val="100"/>
        <c:tickLblSkip val="1"/>
        <c:tickMarkSkip val="5"/>
        <c:noMultiLvlLbl val="0"/>
      </c:catAx>
      <c:valAx>
        <c:axId val="134271360"/>
        <c:scaling>
          <c:orientation val="minMax"/>
          <c:max val="80"/>
          <c:min val="0"/>
        </c:scaling>
        <c:delete val="0"/>
        <c:axPos val="l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33613440"/>
        <c:crosses val="autoZero"/>
        <c:crossBetween val="between"/>
      </c:valAx>
      <c:spPr>
        <a:solidFill>
          <a:srgbClr val="FFFFFF"/>
        </a:solidFill>
        <a:ln w="13725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81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766809941331521E-2"/>
          <c:y val="8.7471785138016372E-2"/>
          <c:w val="0.88958990536277549"/>
          <c:h val="0.742775415111278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Rent [PLN/sqm]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General" sourceLinked="0"/>
            <c:spPr>
              <a:solidFill>
                <a:schemeClr val="accent3">
                  <a:lumMod val="95000"/>
                </a:schemeClr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93</c:v>
                </c:pt>
                <c:pt idx="1">
                  <c:v>92</c:v>
                </c:pt>
                <c:pt idx="2">
                  <c:v>93</c:v>
                </c:pt>
                <c:pt idx="3">
                  <c:v>104</c:v>
                </c:pt>
                <c:pt idx="4">
                  <c:v>112</c:v>
                </c:pt>
                <c:pt idx="5">
                  <c:v>105</c:v>
                </c:pt>
                <c:pt idx="6">
                  <c:v>96</c:v>
                </c:pt>
                <c:pt idx="7">
                  <c:v>98</c:v>
                </c:pt>
                <c:pt idx="8">
                  <c:v>96</c:v>
                </c:pt>
                <c:pt idx="9">
                  <c:v>98</c:v>
                </c:pt>
                <c:pt idx="10">
                  <c:v>99</c:v>
                </c:pt>
                <c:pt idx="11">
                  <c:v>97</c:v>
                </c:pt>
                <c:pt idx="12">
                  <c:v>98</c:v>
                </c:pt>
                <c:pt idx="13">
                  <c:v>101</c:v>
                </c:pt>
                <c:pt idx="14">
                  <c:v>103</c:v>
                </c:pt>
                <c:pt idx="15">
                  <c:v>114</c:v>
                </c:pt>
                <c:pt idx="16">
                  <c:v>115</c:v>
                </c:pt>
                <c:pt idx="17">
                  <c:v>116</c:v>
                </c:pt>
                <c:pt idx="18">
                  <c:v>116</c:v>
                </c:pt>
                <c:pt idx="19">
                  <c:v>115</c:v>
                </c:pt>
                <c:pt idx="20">
                  <c:v>118</c:v>
                </c:pt>
                <c:pt idx="21">
                  <c:v>117</c:v>
                </c:pt>
                <c:pt idx="22">
                  <c:v>118</c:v>
                </c:pt>
                <c:pt idx="23">
                  <c:v>111</c:v>
                </c:pt>
                <c:pt idx="24">
                  <c:v>110</c:v>
                </c:pt>
                <c:pt idx="25">
                  <c:v>108</c:v>
                </c:pt>
                <c:pt idx="26">
                  <c:v>107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Personnel [PLN/sqm]</c:v>
                </c:pt>
              </c:strCache>
            </c:strRef>
          </c:tx>
          <c:spPr>
            <a:solidFill>
              <a:schemeClr val="accent3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Sheet1!$B$3:$AB$3</c:f>
              <c:numCache>
                <c:formatCode>General</c:formatCode>
                <c:ptCount val="27"/>
                <c:pt idx="0">
                  <c:v>73</c:v>
                </c:pt>
                <c:pt idx="1">
                  <c:v>72</c:v>
                </c:pt>
                <c:pt idx="2">
                  <c:v>72</c:v>
                </c:pt>
                <c:pt idx="3">
                  <c:v>67</c:v>
                </c:pt>
                <c:pt idx="4">
                  <c:v>61</c:v>
                </c:pt>
                <c:pt idx="5">
                  <c:v>49</c:v>
                </c:pt>
                <c:pt idx="6">
                  <c:v>45</c:v>
                </c:pt>
                <c:pt idx="7">
                  <c:v>43</c:v>
                </c:pt>
                <c:pt idx="8">
                  <c:v>41</c:v>
                </c:pt>
                <c:pt idx="9">
                  <c:v>43</c:v>
                </c:pt>
                <c:pt idx="10">
                  <c:v>45</c:v>
                </c:pt>
                <c:pt idx="11">
                  <c:v>45</c:v>
                </c:pt>
                <c:pt idx="12">
                  <c:v>46</c:v>
                </c:pt>
                <c:pt idx="13">
                  <c:v>48</c:v>
                </c:pt>
                <c:pt idx="14">
                  <c:v>51</c:v>
                </c:pt>
                <c:pt idx="15">
                  <c:v>52</c:v>
                </c:pt>
                <c:pt idx="16">
                  <c:v>53</c:v>
                </c:pt>
                <c:pt idx="17">
                  <c:v>56</c:v>
                </c:pt>
                <c:pt idx="18">
                  <c:v>57</c:v>
                </c:pt>
                <c:pt idx="19">
                  <c:v>59</c:v>
                </c:pt>
                <c:pt idx="20">
                  <c:v>61</c:v>
                </c:pt>
                <c:pt idx="21">
                  <c:v>59</c:v>
                </c:pt>
                <c:pt idx="22">
                  <c:v>58</c:v>
                </c:pt>
                <c:pt idx="23">
                  <c:v>58</c:v>
                </c:pt>
                <c:pt idx="24">
                  <c:v>56</c:v>
                </c:pt>
                <c:pt idx="25">
                  <c:v>57</c:v>
                </c:pt>
                <c:pt idx="26">
                  <c:v>56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Other [PLN/sqm]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Sheet1!$B$4:$AB$4</c:f>
              <c:numCache>
                <c:formatCode>General</c:formatCode>
                <c:ptCount val="27"/>
                <c:pt idx="0">
                  <c:v>94</c:v>
                </c:pt>
                <c:pt idx="1">
                  <c:v>102</c:v>
                </c:pt>
                <c:pt idx="2">
                  <c:v>95</c:v>
                </c:pt>
                <c:pt idx="3">
                  <c:v>103</c:v>
                </c:pt>
                <c:pt idx="4">
                  <c:v>67</c:v>
                </c:pt>
                <c:pt idx="5">
                  <c:v>65</c:v>
                </c:pt>
                <c:pt idx="6">
                  <c:v>58</c:v>
                </c:pt>
                <c:pt idx="7">
                  <c:v>65</c:v>
                </c:pt>
                <c:pt idx="8">
                  <c:v>56</c:v>
                </c:pt>
                <c:pt idx="9">
                  <c:v>57</c:v>
                </c:pt>
                <c:pt idx="10">
                  <c:v>57</c:v>
                </c:pt>
                <c:pt idx="11">
                  <c:v>60</c:v>
                </c:pt>
                <c:pt idx="12">
                  <c:v>56</c:v>
                </c:pt>
                <c:pt idx="13">
                  <c:v>59</c:v>
                </c:pt>
                <c:pt idx="14">
                  <c:v>61</c:v>
                </c:pt>
                <c:pt idx="15">
                  <c:v>67</c:v>
                </c:pt>
                <c:pt idx="16">
                  <c:v>56</c:v>
                </c:pt>
                <c:pt idx="17">
                  <c:v>61</c:v>
                </c:pt>
                <c:pt idx="18">
                  <c:v>61</c:v>
                </c:pt>
                <c:pt idx="19">
                  <c:v>69</c:v>
                </c:pt>
                <c:pt idx="20">
                  <c:v>59</c:v>
                </c:pt>
                <c:pt idx="21">
                  <c:v>63</c:v>
                </c:pt>
                <c:pt idx="22">
                  <c:v>62</c:v>
                </c:pt>
                <c:pt idx="23">
                  <c:v>66</c:v>
                </c:pt>
                <c:pt idx="24">
                  <c:v>54</c:v>
                </c:pt>
                <c:pt idx="25">
                  <c:v>57</c:v>
                </c:pt>
                <c:pt idx="26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/>
        <c:axId val="134322432"/>
        <c:axId val="134324224"/>
      </c:barChart>
      <c:lineChart>
        <c:grouping val="standard"/>
        <c:varyColors val="0"/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050" b="1"/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Sheet1!$B$5:$AB$5</c:f>
              <c:numCache>
                <c:formatCode>General</c:formatCode>
                <c:ptCount val="27"/>
                <c:pt idx="0">
                  <c:v>260</c:v>
                </c:pt>
                <c:pt idx="1">
                  <c:v>266</c:v>
                </c:pt>
                <c:pt idx="2">
                  <c:v>260</c:v>
                </c:pt>
                <c:pt idx="3">
                  <c:v>274</c:v>
                </c:pt>
                <c:pt idx="4">
                  <c:v>240</c:v>
                </c:pt>
                <c:pt idx="5">
                  <c:v>219</c:v>
                </c:pt>
                <c:pt idx="6">
                  <c:v>199</c:v>
                </c:pt>
                <c:pt idx="7">
                  <c:v>206</c:v>
                </c:pt>
                <c:pt idx="8">
                  <c:v>193</c:v>
                </c:pt>
                <c:pt idx="9">
                  <c:v>198</c:v>
                </c:pt>
                <c:pt idx="10">
                  <c:v>201</c:v>
                </c:pt>
                <c:pt idx="11">
                  <c:v>202</c:v>
                </c:pt>
                <c:pt idx="12">
                  <c:v>200</c:v>
                </c:pt>
                <c:pt idx="13">
                  <c:v>208</c:v>
                </c:pt>
                <c:pt idx="14">
                  <c:v>215</c:v>
                </c:pt>
                <c:pt idx="15">
                  <c:v>233</c:v>
                </c:pt>
                <c:pt idx="16">
                  <c:v>224</c:v>
                </c:pt>
                <c:pt idx="17">
                  <c:v>233</c:v>
                </c:pt>
                <c:pt idx="18">
                  <c:v>234</c:v>
                </c:pt>
                <c:pt idx="19">
                  <c:v>243</c:v>
                </c:pt>
                <c:pt idx="20">
                  <c:v>238</c:v>
                </c:pt>
                <c:pt idx="21">
                  <c:v>239</c:v>
                </c:pt>
                <c:pt idx="22">
                  <c:v>238</c:v>
                </c:pt>
                <c:pt idx="23">
                  <c:v>235</c:v>
                </c:pt>
                <c:pt idx="24">
                  <c:v>220</c:v>
                </c:pt>
                <c:pt idx="25">
                  <c:v>222</c:v>
                </c:pt>
                <c:pt idx="26">
                  <c:v>220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322432"/>
        <c:axId val="134324224"/>
      </c:lineChart>
      <c:catAx>
        <c:axId val="13432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 sz="900"/>
            </a:pPr>
            <a:endParaRPr lang="pl-PL"/>
          </a:p>
        </c:txPr>
        <c:crossAx val="134324224"/>
        <c:crosses val="autoZero"/>
        <c:auto val="1"/>
        <c:lblAlgn val="ctr"/>
        <c:lblOffset val="100"/>
        <c:noMultiLvlLbl val="0"/>
      </c:catAx>
      <c:valAx>
        <c:axId val="134324224"/>
        <c:scaling>
          <c:orientation val="minMax"/>
          <c:min val="0"/>
        </c:scaling>
        <c:delete val="0"/>
        <c:axPos val="l"/>
        <c:majorGridlines/>
        <c:minorGridlines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134322432"/>
        <c:crosses val="autoZero"/>
        <c:crossBetween val="between"/>
      </c:valAx>
      <c:spPr>
        <a:noFill/>
        <a:ln w="25407">
          <a:noFill/>
        </a:ln>
      </c:spPr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5.9996403019215744E-2"/>
          <c:y val="1.9638893177568489E-2"/>
          <c:w val="0.89999988759435057"/>
          <c:h val="4.9763264886006894E-2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21048407678565"/>
          <c:y val="1.1002309461660533E-2"/>
          <c:w val="0.78351482826710872"/>
          <c:h val="0.8332822962204369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zapasy</c:v>
                </c:pt>
              </c:strCache>
            </c:strRef>
          </c:tx>
          <c:spPr>
            <a:solidFill>
              <a:srgbClr val="666699"/>
            </a:solidFill>
            <a:ln w="3576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Sheet1!$B$1:$Z$1</c:f>
              <c:strCache>
                <c:ptCount val="25"/>
                <c:pt idx="0">
                  <c:v>IIIq 08</c:v>
                </c:pt>
                <c:pt idx="1">
                  <c:v>IVq 08</c:v>
                </c:pt>
                <c:pt idx="2">
                  <c:v>Iq 2009</c:v>
                </c:pt>
                <c:pt idx="3">
                  <c:v>II q 2009</c:v>
                </c:pt>
                <c:pt idx="4">
                  <c:v>IIIq 2009</c:v>
                </c:pt>
                <c:pt idx="5">
                  <c:v>Ivq 2009</c:v>
                </c:pt>
                <c:pt idx="6">
                  <c:v>IQ2010</c:v>
                </c:pt>
                <c:pt idx="7">
                  <c:v>IIq2010</c:v>
                </c:pt>
                <c:pt idx="8">
                  <c:v>IIIq2010</c:v>
                </c:pt>
                <c:pt idx="9">
                  <c:v>IVQ2010</c:v>
                </c:pt>
                <c:pt idx="10">
                  <c:v>IQ2011</c:v>
                </c:pt>
                <c:pt idx="11">
                  <c:v>IIQ2011</c:v>
                </c:pt>
                <c:pt idx="12">
                  <c:v>IIIQ2011</c:v>
                </c:pt>
                <c:pt idx="13">
                  <c:v>IVQ2011</c:v>
                </c:pt>
                <c:pt idx="14">
                  <c:v>IQ2012</c:v>
                </c:pt>
                <c:pt idx="15">
                  <c:v>IIQ2012</c:v>
                </c:pt>
                <c:pt idx="16">
                  <c:v>IIIQ2012</c:v>
                </c:pt>
                <c:pt idx="17">
                  <c:v>IVQ2012</c:v>
                </c:pt>
                <c:pt idx="18">
                  <c:v>IQ2013</c:v>
                </c:pt>
                <c:pt idx="19">
                  <c:v>IIQ2013</c:v>
                </c:pt>
                <c:pt idx="20">
                  <c:v>IIIQ2013</c:v>
                </c:pt>
                <c:pt idx="21">
                  <c:v>IVQ2013</c:v>
                </c:pt>
                <c:pt idx="22">
                  <c:v>IQ2014</c:v>
                </c:pt>
                <c:pt idx="23">
                  <c:v>IIQ2014</c:v>
                </c:pt>
                <c:pt idx="24">
                  <c:v>IIIQ2014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5"/>
                <c:pt idx="0">
                  <c:v>403</c:v>
                </c:pt>
                <c:pt idx="1">
                  <c:v>470</c:v>
                </c:pt>
                <c:pt idx="2">
                  <c:v>494</c:v>
                </c:pt>
                <c:pt idx="3">
                  <c:v>415</c:v>
                </c:pt>
                <c:pt idx="4">
                  <c:v>362</c:v>
                </c:pt>
                <c:pt idx="5">
                  <c:v>324</c:v>
                </c:pt>
                <c:pt idx="6">
                  <c:v>334</c:v>
                </c:pt>
                <c:pt idx="7">
                  <c:v>389</c:v>
                </c:pt>
                <c:pt idx="8">
                  <c:v>423</c:v>
                </c:pt>
                <c:pt idx="9">
                  <c:v>426</c:v>
                </c:pt>
                <c:pt idx="10">
                  <c:v>420</c:v>
                </c:pt>
                <c:pt idx="11">
                  <c:v>503</c:v>
                </c:pt>
                <c:pt idx="12">
                  <c:v>554</c:v>
                </c:pt>
                <c:pt idx="13">
                  <c:v>594</c:v>
                </c:pt>
                <c:pt idx="14">
                  <c:v>579</c:v>
                </c:pt>
                <c:pt idx="15">
                  <c:v>607</c:v>
                </c:pt>
                <c:pt idx="16">
                  <c:v>658</c:v>
                </c:pt>
                <c:pt idx="17">
                  <c:v>655</c:v>
                </c:pt>
                <c:pt idx="18">
                  <c:v>716</c:v>
                </c:pt>
                <c:pt idx="19">
                  <c:v>820</c:v>
                </c:pt>
                <c:pt idx="20">
                  <c:v>845</c:v>
                </c:pt>
                <c:pt idx="21">
                  <c:v>805</c:v>
                </c:pt>
                <c:pt idx="22">
                  <c:v>838</c:v>
                </c:pt>
                <c:pt idx="23">
                  <c:v>963</c:v>
                </c:pt>
                <c:pt idx="24">
                  <c:v>1037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432576"/>
        <c:axId val="151499904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zapasy na 1m2</c:v>
                </c:pt>
              </c:strCache>
            </c:strRef>
          </c:tx>
          <c:spPr>
            <a:ln w="71520">
              <a:solidFill>
                <a:srgbClr val="FF0000"/>
              </a:solidFill>
              <a:prstDash val="solid"/>
            </a:ln>
          </c:spPr>
          <c:marker>
            <c:symbol val="diamond"/>
            <c:size val="11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8"/>
              <c:layout>
                <c:manualLayout>
                  <c:x val="-6.8032911332265855E-2"/>
                  <c:y val="-5.78776357277072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0543731041194938E-2"/>
                  <c:y val="2.8621108257645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1734749315170333E-2"/>
                  <c:y val="-2.5686170982823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8.1149796550569031E-2"/>
                  <c:y val="-4.77013129059010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3960719051804851E-2"/>
                  <c:y val="1.3134223815647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4.6020307228827884E-2"/>
                  <c:y val="-7.3965389820166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5.5129086446759672E-2"/>
                  <c:y val="-5.3324914007241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6.2194348171709324E-2"/>
                  <c:y val="-5.06440330289784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8200001419413318E-2"/>
                  <c:y val="-4.84275017142357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6657362750336348E-2"/>
                  <c:y val="-4.8282258365607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5.2971149857853485E-2"/>
                  <c:y val="2.25076004666729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6.600705030583956E-2"/>
                  <c:y val="-3.920520834220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26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IIIq 08</c:v>
                </c:pt>
                <c:pt idx="1">
                  <c:v>IVq 08</c:v>
                </c:pt>
                <c:pt idx="2">
                  <c:v>Iq 2009</c:v>
                </c:pt>
                <c:pt idx="3">
                  <c:v>II q 2009</c:v>
                </c:pt>
                <c:pt idx="4">
                  <c:v>IIIq 2009</c:v>
                </c:pt>
                <c:pt idx="5">
                  <c:v>Ivq 2009</c:v>
                </c:pt>
                <c:pt idx="6">
                  <c:v>IQ2010</c:v>
                </c:pt>
                <c:pt idx="7">
                  <c:v>IIq2010</c:v>
                </c:pt>
                <c:pt idx="8">
                  <c:v>IIIq2010</c:v>
                </c:pt>
                <c:pt idx="9">
                  <c:v>IVQ2010</c:v>
                </c:pt>
                <c:pt idx="10">
                  <c:v>IQ2011</c:v>
                </c:pt>
                <c:pt idx="11">
                  <c:v>IIQ2011</c:v>
                </c:pt>
                <c:pt idx="12">
                  <c:v>IIIQ2011</c:v>
                </c:pt>
                <c:pt idx="13">
                  <c:v>IVQ2011</c:v>
                </c:pt>
                <c:pt idx="14">
                  <c:v>IQ2012</c:v>
                </c:pt>
                <c:pt idx="15">
                  <c:v>IIQ2012</c:v>
                </c:pt>
                <c:pt idx="16">
                  <c:v>IIIQ2012</c:v>
                </c:pt>
                <c:pt idx="17">
                  <c:v>IVQ2012</c:v>
                </c:pt>
                <c:pt idx="18">
                  <c:v>IQ2013</c:v>
                </c:pt>
                <c:pt idx="19">
                  <c:v>IIQ2013</c:v>
                </c:pt>
                <c:pt idx="20">
                  <c:v>IIIQ2013</c:v>
                </c:pt>
                <c:pt idx="21">
                  <c:v>IVQ2013</c:v>
                </c:pt>
                <c:pt idx="22">
                  <c:v>IQ2014</c:v>
                </c:pt>
                <c:pt idx="23">
                  <c:v>IIQ2014</c:v>
                </c:pt>
                <c:pt idx="24">
                  <c:v>IIIQ2014</c:v>
                </c:pt>
              </c:strCache>
            </c:strRef>
          </c:cat>
          <c:val>
            <c:numRef>
              <c:f>Sheet1!$B$3:$Z$3</c:f>
              <c:numCache>
                <c:formatCode>General</c:formatCode>
                <c:ptCount val="25"/>
                <c:pt idx="0">
                  <c:v>2100</c:v>
                </c:pt>
                <c:pt idx="1">
                  <c:v>2263</c:v>
                </c:pt>
                <c:pt idx="2">
                  <c:v>2210</c:v>
                </c:pt>
                <c:pt idx="3">
                  <c:v>1745</c:v>
                </c:pt>
                <c:pt idx="4">
                  <c:v>1406</c:v>
                </c:pt>
                <c:pt idx="5">
                  <c:v>1122</c:v>
                </c:pt>
                <c:pt idx="6">
                  <c:v>1126</c:v>
                </c:pt>
                <c:pt idx="7" formatCode="0">
                  <c:v>1299.2651970607883</c:v>
                </c:pt>
                <c:pt idx="8" formatCode="0">
                  <c:v>1375.6097560975609</c:v>
                </c:pt>
                <c:pt idx="9" formatCode="0">
                  <c:v>1348.1012658227849</c:v>
                </c:pt>
                <c:pt idx="10">
                  <c:v>1333</c:v>
                </c:pt>
                <c:pt idx="11">
                  <c:v>1572</c:v>
                </c:pt>
                <c:pt idx="12">
                  <c:v>1699</c:v>
                </c:pt>
                <c:pt idx="13">
                  <c:v>1733</c:v>
                </c:pt>
                <c:pt idx="14">
                  <c:v>1633</c:v>
                </c:pt>
                <c:pt idx="15">
                  <c:v>1591</c:v>
                </c:pt>
                <c:pt idx="16">
                  <c:v>1670</c:v>
                </c:pt>
                <c:pt idx="17">
                  <c:v>1512</c:v>
                </c:pt>
                <c:pt idx="18">
                  <c:v>1580</c:v>
                </c:pt>
                <c:pt idx="19">
                  <c:v>1633</c:v>
                </c:pt>
                <c:pt idx="20">
                  <c:v>1638</c:v>
                </c:pt>
                <c:pt idx="21">
                  <c:v>1367</c:v>
                </c:pt>
                <c:pt idx="22">
                  <c:v>1383</c:v>
                </c:pt>
                <c:pt idx="23">
                  <c:v>1433</c:v>
                </c:pt>
                <c:pt idx="24">
                  <c:v>1522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903680"/>
        <c:axId val="152905216"/>
      </c:lineChart>
      <c:catAx>
        <c:axId val="151432576"/>
        <c:scaling>
          <c:orientation val="minMax"/>
        </c:scaling>
        <c:delete val="0"/>
        <c:axPos val="b"/>
        <c:numFmt formatCode="yyyy/mm/dd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-1920000" vert="horz"/>
          <a:lstStyle/>
          <a:p>
            <a:pPr>
              <a:defRPr sz="112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514999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499904"/>
        <c:scaling>
          <c:orientation val="minMax"/>
          <c:max val="1500"/>
          <c:min val="300"/>
        </c:scaling>
        <c:delete val="0"/>
        <c:axPos val="l"/>
        <c:title>
          <c:tx>
            <c:rich>
              <a:bodyPr/>
              <a:lstStyle/>
              <a:p>
                <a:pPr>
                  <a:defRPr sz="168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l-PL" dirty="0" smtClean="0"/>
                  <a:t>Stock in trade </a:t>
                </a:r>
                <a:r>
                  <a:rPr lang="pl-PL" dirty="0" err="1" smtClean="0"/>
                  <a:t>value</a:t>
                </a:r>
                <a:r>
                  <a:rPr lang="pl-PL" dirty="0" smtClean="0"/>
                  <a:t> [PLN mln]</a:t>
                </a:r>
                <a:endParaRPr lang="pl-PL" dirty="0"/>
              </a:p>
            </c:rich>
          </c:tx>
          <c:layout>
            <c:manualLayout>
              <c:xMode val="edge"/>
              <c:yMode val="edge"/>
              <c:x val="1.6222730206703442E-3"/>
              <c:y val="8.333284455367039E-2"/>
            </c:manualLayout>
          </c:layout>
          <c:overlay val="0"/>
          <c:spPr>
            <a:noFill/>
            <a:ln w="71520">
              <a:noFill/>
            </a:ln>
          </c:spPr>
        </c:title>
        <c:numFmt formatCode="General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8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51432576"/>
        <c:crosses val="autoZero"/>
        <c:crossBetween val="between"/>
      </c:valAx>
      <c:catAx>
        <c:axId val="152903680"/>
        <c:scaling>
          <c:orientation val="minMax"/>
        </c:scaling>
        <c:delete val="1"/>
        <c:axPos val="b"/>
        <c:majorTickMark val="out"/>
        <c:minorTickMark val="none"/>
        <c:tickLblPos val="nextTo"/>
        <c:crossAx val="152905216"/>
        <c:crosses val="autoZero"/>
        <c:auto val="0"/>
        <c:lblAlgn val="ctr"/>
        <c:lblOffset val="100"/>
        <c:noMultiLvlLbl val="0"/>
      </c:catAx>
      <c:valAx>
        <c:axId val="152905216"/>
        <c:scaling>
          <c:orientation val="minMax"/>
          <c:max val="2500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68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l-PL" sz="1408" dirty="0" smtClean="0"/>
                  <a:t> </a:t>
                </a:r>
                <a:r>
                  <a:rPr lang="pl-PL" sz="1408" dirty="0" err="1" smtClean="0"/>
                  <a:t>stock</a:t>
                </a:r>
                <a:r>
                  <a:rPr lang="pl-PL" sz="1408" dirty="0" smtClean="0"/>
                  <a:t> per </a:t>
                </a:r>
                <a:r>
                  <a:rPr lang="pl-PL" sz="1408" dirty="0" err="1" smtClean="0"/>
                  <a:t>sqm</a:t>
                </a:r>
                <a:r>
                  <a:rPr lang="pl-PL" sz="1408" dirty="0" smtClean="0"/>
                  <a:t> [PLN</a:t>
                </a:r>
                <a:r>
                  <a:rPr lang="pl-PL" dirty="0"/>
                  <a:t>]</a:t>
                </a:r>
              </a:p>
            </c:rich>
          </c:tx>
          <c:layout>
            <c:manualLayout>
              <c:xMode val="edge"/>
              <c:yMode val="edge"/>
              <c:x val="0.95390192352824521"/>
              <c:y val="0.18649965687667661"/>
            </c:manualLayout>
          </c:layout>
          <c:overlay val="0"/>
          <c:spPr>
            <a:noFill/>
            <a:ln w="71520">
              <a:noFill/>
            </a:ln>
          </c:spPr>
        </c:title>
        <c:numFmt formatCode="0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8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52903680"/>
        <c:crosses val="max"/>
        <c:crossBetween val="between"/>
      </c:valAx>
      <c:spPr>
        <a:solidFill>
          <a:srgbClr val="FFFFFF"/>
        </a:solidFill>
        <a:ln w="3576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81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>
            <a:lvl1pPr algn="l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>
            <a:lvl1pPr algn="r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b" anchorCtr="0" compatLnSpc="1">
            <a:prstTxWarp prst="textNoShape">
              <a:avLst/>
            </a:prstTxWarp>
          </a:bodyPr>
          <a:lstStyle>
            <a:lvl1pPr algn="l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b" anchorCtr="0" compatLnSpc="1">
            <a:prstTxWarp prst="textNoShape">
              <a:avLst/>
            </a:prstTxWarp>
          </a:bodyPr>
          <a:lstStyle>
            <a:lvl1pPr algn="r" defTabSz="950736">
              <a:defRPr sz="1200">
                <a:cs typeface="+mn-cs"/>
              </a:defRPr>
            </a:lvl1pPr>
          </a:lstStyle>
          <a:p>
            <a:pPr>
              <a:defRPr/>
            </a:pPr>
            <a:fld id="{27612858-7FC2-4F36-81C8-D499F66552E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613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9325">
              <a:defRPr/>
            </a:pPr>
            <a:fld id="{2BF1BCE6-C326-4F4C-BA2F-2142056079EB}" type="slidenum">
              <a:rPr lang="pl-PL" smtClean="0"/>
              <a:pPr defTabSz="949325">
                <a:defRPr/>
              </a:pPr>
              <a:t>2</a:t>
            </a:fld>
            <a:endParaRPr lang="pl-PL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DE98CB3-C8BA-4930-9E87-32FC747A9E71}" type="slidenum">
              <a:rPr lang="pl-PL" sz="1200"/>
              <a:pPr algn="r" eaLnBrk="1" hangingPunct="1"/>
              <a:t>3</a:t>
            </a:fld>
            <a:endParaRPr lang="pl-PL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66E6EEBD-4D65-4285-A72C-17D916E954E4}" type="slidenum">
              <a:rPr lang="pl-PL" smtClean="0"/>
              <a:pPr defTabSz="947738">
                <a:defRPr/>
              </a:pPr>
              <a:t>4</a:t>
            </a:fld>
            <a:endParaRPr lang="pl-PL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7CCB48CD-7DD8-4D62-BA41-40CD9D769318}" type="slidenum">
              <a:rPr lang="pl-PL" smtClean="0"/>
              <a:pPr defTabSz="947738">
                <a:defRPr/>
              </a:pPr>
              <a:t>5</a:t>
            </a:fld>
            <a:endParaRPr lang="pl-PL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FFB16961-9F31-4713-9C3F-EECDF20B9B66}" type="slidenum">
              <a:rPr lang="pl-PL" smtClean="0"/>
              <a:pPr defTabSz="947738">
                <a:defRPr/>
              </a:pPr>
              <a:t>6</a:t>
            </a:fld>
            <a:endParaRPr lang="pl-PL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99638E7-4F4D-4A0D-9790-485E13B88817}" type="slidenum">
              <a:rPr lang="pl-PL" sz="1200"/>
              <a:pPr algn="r" eaLnBrk="1" hangingPunct="1"/>
              <a:t>7</a:t>
            </a:fld>
            <a:endParaRPr lang="pl-PL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C8D8985-322D-4610-BD62-90F7B4547B2E}" type="slidenum">
              <a:rPr lang="pl-PL" sz="1200"/>
              <a:pPr algn="r" eaLnBrk="1" hangingPunct="1"/>
              <a:t>8</a:t>
            </a:fld>
            <a:endParaRPr lang="pl-PL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04050C3-4BBC-485D-B7AC-183DB6B27C19}" type="slidenum">
              <a:rPr lang="pl-PL" sz="1200"/>
              <a:pPr algn="r" eaLnBrk="1" hangingPunct="1"/>
              <a:t>9</a:t>
            </a:fld>
            <a:endParaRPr lang="pl-PL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AB7138E-A3A5-462A-BA17-F849F135A984}" type="slidenum">
              <a:rPr lang="pl-PL" sz="1200"/>
              <a:pPr algn="r" eaLnBrk="1" hangingPunct="1"/>
              <a:t>10</a:t>
            </a:fld>
            <a:endParaRPr lang="pl-PL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070E4697-FE46-4FB9-90FF-6371092C0FFE}" type="slidenum">
              <a:rPr lang="pl-PL" smtClean="0"/>
              <a:pPr defTabSz="947738">
                <a:defRPr/>
              </a:pPr>
              <a:t>11</a:t>
            </a:fld>
            <a:endParaRPr lang="pl-PL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E08F6F5-A98E-4E31-8C7C-1D239DF039EE}" type="slidenum">
              <a:rPr lang="pl-PL" sz="1200"/>
              <a:pPr algn="r" eaLnBrk="1" hangingPunct="1"/>
              <a:t>12</a:t>
            </a:fld>
            <a:endParaRPr lang="pl-PL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87E7DA66-88A6-4B51-BA1E-A5A408F3F6F0}" type="slidenum">
              <a:rPr lang="pl-PL" smtClean="0"/>
              <a:pPr defTabSz="947738">
                <a:defRPr/>
              </a:pPr>
              <a:t>13</a:t>
            </a:fld>
            <a:endParaRPr lang="pl-PL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D70A389-1126-46B9-9D57-406783EF8AC8}" type="slidenum">
              <a:rPr lang="pl-PL" sz="1200"/>
              <a:pPr algn="r" eaLnBrk="1" hangingPunct="1"/>
              <a:t>14</a:t>
            </a:fld>
            <a:endParaRPr lang="pl-PL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8509CC3-29D2-4067-8AC9-13E873BA2DCF}" type="slidenum">
              <a:rPr lang="pl-PL" sz="1200">
                <a:solidFill>
                  <a:srgbClr val="000000"/>
                </a:solidFill>
              </a:rPr>
              <a:pPr algn="r" eaLnBrk="1" hangingPunct="1"/>
              <a:t>15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5" tIns="47511" rIns="95025" bIns="47511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0E0A04D-2AB8-4526-B7C5-F4BF4045CF98}" type="slidenum">
              <a:rPr lang="pl-PL" sz="1200"/>
              <a:pPr algn="r" eaLnBrk="1" hangingPunct="1"/>
              <a:t>16</a:t>
            </a:fld>
            <a:endParaRPr lang="pl-PL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5" tIns="47511" rIns="95025" bIns="47511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C4453E9-5592-4904-B9FF-C9BB83D2282A}" type="slidenum">
              <a:rPr lang="pl-PL" sz="1200"/>
              <a:pPr algn="r" eaLnBrk="1" hangingPunct="1"/>
              <a:t>17</a:t>
            </a:fld>
            <a:endParaRPr lang="pl-PL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79601FC-2092-480B-92E7-294D2262F739}" type="slidenum">
              <a:rPr lang="pl-PL" smtClean="0"/>
              <a:pPr defTabSz="947738">
                <a:defRPr/>
              </a:pPr>
              <a:t>18</a:t>
            </a:fld>
            <a:endParaRPr lang="pl-PL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B0BD730-ACF4-47D8-B6E4-E2F2DAC4B066}" type="slidenum">
              <a:rPr lang="pl-PL" sz="1200">
                <a:solidFill>
                  <a:srgbClr val="000000"/>
                </a:solidFill>
              </a:rPr>
              <a:pPr algn="r" eaLnBrk="1" hangingPunct="1"/>
              <a:t>19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70C1FFAC-FEAB-4449-8175-CE8662E8F631}" type="slidenum">
              <a:rPr lang="pl-PL" smtClean="0">
                <a:solidFill>
                  <a:srgbClr val="000000"/>
                </a:solidFill>
              </a:rPr>
              <a:pPr defTabSz="947738">
                <a:defRPr/>
              </a:pPr>
              <a:t>20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6494894-8CEC-4AA0-AF31-E1B381D66054}" type="slidenum">
              <a:rPr lang="pl-PL" sz="1200">
                <a:solidFill>
                  <a:srgbClr val="000000"/>
                </a:solidFill>
              </a:rPr>
              <a:pPr algn="r" eaLnBrk="1" hangingPunct="1"/>
              <a:t>21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3AD4B1C0-2B8D-46FC-A5D9-295B936E40D2}" type="slidenum">
              <a:rPr lang="pl-PL" smtClean="0">
                <a:solidFill>
                  <a:srgbClr val="000000"/>
                </a:solidFill>
              </a:rPr>
              <a:pPr defTabSz="947738">
                <a:defRPr/>
              </a:pPr>
              <a:t>22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32167A1-07CE-492B-ADBF-6E645A96F0E3}" type="slidenum">
              <a:rPr lang="pl-PL" sz="1200">
                <a:solidFill>
                  <a:srgbClr val="000000"/>
                </a:solidFill>
              </a:rPr>
              <a:pPr algn="r" eaLnBrk="1" hangingPunct="1"/>
              <a:t>23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E7B67E7-AECB-4793-AFAB-3132D41C1A6F}" type="slidenum">
              <a:rPr lang="pl-PL" smtClean="0"/>
              <a:pPr defTabSz="947738">
                <a:defRPr/>
              </a:pPr>
              <a:t>24</a:t>
            </a:fld>
            <a:endParaRPr lang="pl-PL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E7B67E7-AECB-4793-AFAB-3132D41C1A6F}" type="slidenum">
              <a:rPr lang="pl-PL" smtClean="0"/>
              <a:pPr defTabSz="947738">
                <a:defRPr/>
              </a:pPr>
              <a:t>25</a:t>
            </a:fld>
            <a:endParaRPr lang="pl-PL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endParaRPr lang="pl-PL" sz="3200" b="1"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 eaLnBrk="0" hangingPunct="0">
              <a:spcBef>
                <a:spcPct val="20000"/>
              </a:spcBef>
              <a:buFontTx/>
              <a:buChar char="•"/>
            </a:pPr>
            <a:endParaRPr lang="pl-PL" sz="2400" b="1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09604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179388" y="6237288"/>
            <a:ext cx="87852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3" name="Picture 4" descr="Wsie logoty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3138"/>
            <a:ext cx="91440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Pani_Logo_SS_2010_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3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42212DAB-1D2C-41F9-B5C2-C34725EFED0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6C72167-96BB-4C5A-9C34-55C5808FF1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227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0605E-6F14-43EE-816B-DC740BC69AB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A6EEE-C193-4421-B120-FB09691F18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46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265D7-594F-47D2-BD26-95C81551EF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4D93-D81B-46C9-921B-BAC1A96D5B9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856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97A65-477E-4887-B665-CA0F468F0D0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3894B-F3CF-429C-8260-5E538092222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250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41D8B-8E6B-415E-9045-43C3458DA31E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3483-3339-40EF-863F-68536513001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743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38E8F-7820-4EA0-8830-71E91C02ED3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58D9-55E6-461B-B506-FB38C1CEC0D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92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B62C-F2CE-49A1-9864-43DF6954019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A50A2-710F-48C4-84C8-BC24B842740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778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C3FC-8584-4A52-8BBA-8FCE7AFFCD5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A0B5-2BA6-4DB0-8503-B43D4FA4B21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E3FFB-EA58-468F-BBFD-D79EA1967DE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B2DC-35ED-42DE-9543-08A43B8FCF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315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1E29F-CC9A-42C6-AC44-4B29D5D5560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3528C-0D64-409F-982C-6F380E4537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1155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013F3-D696-4E3D-8C21-57215A38A80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E24E-3A0E-4BCD-83E2-AEC72029126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0437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81C8-F36A-4AD0-B244-1E293877735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1B0C-30C9-46E4-B49E-D79DF6BCE9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662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891B4-8F5C-4AA0-BC3B-58FEF8E8382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54AEB-5C66-4D2E-B8DA-E79ABCB3627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1488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7186D-FE7A-433E-8FA2-0013A280C5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BD24E-1FF1-49D3-8AC1-9D24833514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079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93D17-37E8-4950-B5A9-8ECB50D8162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FE176-AB70-417B-BB2F-F0BAB3BC7D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468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91A37-36EF-4B9C-B4C5-4677E244EF5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349A5-E600-423D-921B-0BB24DD12E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96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E142-8B91-4012-ADE3-977D0435644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4E7D1-A95D-4E33-82B2-97A0233F12B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5926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1C12-6F16-4024-89B0-42C20E12ED5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B995B-B40F-41E2-ACFA-F431C8E4A8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894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C40D-AC04-4B40-9323-A610F159B5E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34641-EEDA-4B39-BC36-15FD28E65C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256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B30AC-80FE-4A30-BD84-72290C1627A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3ED9C-E1CF-4089-A3B7-9C7DBBCFEF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773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38F31-1234-430F-9A96-2CCEB40DB02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57B5A-39C2-487F-81FE-AD9130D53E4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9333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2CABE-F366-4EF2-9109-92D4F43890B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0306C-2C7B-43DB-990E-D4B23F4188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7320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7C5-B55C-4D7E-BBDE-A700FF75684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7D711-B6D3-4DEE-8ECB-0A049F7D61A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785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673E-C1D4-418E-9D13-22891ED8626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44382-B55A-43CE-B3E1-2DAFCC94E2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590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33E66-3592-477B-B19D-BC8ACBCA318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3287-575E-4EE3-AE1C-E7B5B2D4A0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6854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B0A48-74E8-45BC-AAC4-87D83950BBC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2C4A-5281-42D5-AE88-22796D1901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797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0A096-CFBC-4C50-97C6-400081045D1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F2A0E-6EFF-47A9-A9FF-276875FA130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6303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94AF1-0D08-45F7-A815-95108CA835C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36738-6ADE-48CE-B39F-067C2212D8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7714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6DA5-067B-444D-9626-B8B475BF974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BF6E-4CEB-430B-B9A2-7BAA79CD29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2373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3688A-1FEA-4244-B190-77B4193108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538C3-3A87-46D1-83D4-AC8CA29ED7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5399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8D538-66AF-4861-A3EA-2F43C1D042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3E1C0-6D1E-4431-A77D-AD28E7B34D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67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FDDA3-11D2-4AD8-B4F3-7B5600B4991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7FFB-FE47-4D1D-B5EB-8DD3F69F041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0426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E881-1604-41D9-8F22-37D119C40EB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D4E85-400D-4357-AC7F-5895176494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28524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4470-B619-4E9A-9675-143FBC2E9B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31440-FED0-471F-A72C-A5AC3132888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907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54DEA-80B0-4B7A-A040-C7DC32FA3DE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C8BC-CB3F-4857-9799-4F75B0F124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1894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E89D-AB0A-4255-835C-F553CE258D3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24E4-748F-4D83-A0B7-EA9B1A3FA0E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99750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A0D3F-E988-4BD0-A3A3-B422924DC19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135D9-6AC1-46B6-9931-3996CD578A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0306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B7C1-C8CE-4037-B964-57C60B39A2C8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D2F82-73DB-4571-B722-F16D2DB852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2199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845B0-E78C-407A-BCEC-89B6EB758E0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A4F45-077F-430C-B718-D288766263D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543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C3B6-7348-4922-82F9-F240C8A455D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F841D-6B80-42D8-9C5D-0127554ABD2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189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78A2D-0732-4370-9859-823A4421134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EC646-C98F-45C0-A4F3-10609041EE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76516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476C3-71BA-4137-9D85-1355A9E8BB4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3A35-9082-40DD-BC5B-19D7F4444D3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30630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B5292-0691-475F-944D-63ED3F281D8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4641-661F-4A81-B310-E2C507923FB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72636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7CB42-56AE-4755-A0EF-8A6D44D5E41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50FC1-1D74-4290-BD20-2FCD8374AFE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03781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9FD44-75FE-4B03-9019-5D6EE307442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EDBA5-8964-4B6F-84AB-1047C16863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74459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B9E61-C981-48BC-BC9B-BD8BB52D53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F58A9-7A08-402F-8F5F-03A106A4DAB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520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725BE-0B8B-4BCE-ABF8-BF36F0EBD18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8B58D-4763-4216-82AE-6C1543F8A8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7988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36F87-814D-4DD7-8F68-B7336C2DFDF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5DF8-BA3A-4DB5-BF22-FA979D68703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292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3DA9E-C30F-4997-A6F2-DD627312366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E9167-131F-434A-AFA9-D453680BBB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92058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07A26-2DDB-439F-B37F-3939823EB85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7262E-DBDF-4E14-B10F-B4824675514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41058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6B6E-DE66-4B9D-8B53-1A9FC98AAAD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5A7BE-1D29-4E32-807C-16D8B31167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9690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B405-8A98-43AE-B79D-576E1BDE0E0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35DE5-6413-401C-A77C-39777C0AAE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047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3BF50-BB24-4B3F-B633-AD8B7868E44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26219-1C7D-42B7-B69D-EF5B69DE2E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6095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CFB3-1F46-4D51-ADA0-D6A16E48964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8AAC9-4BD8-4DE2-A63D-6F3AB92621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56418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CCB12-A350-48F8-BFF3-F862A2FE377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707D4-DEF7-46E4-98F1-6EF40DC84B7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0054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8E92-ABB8-49F9-960D-D0FB781A235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4FA18-B302-4A19-B186-15AECA679F2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31968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083AE-9DA4-4565-BCAE-D76094822E6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68889-3F61-46CF-88C3-CBB8FCFEE2E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8719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5928B-9CC3-4BBD-88D8-DEADA3C83E0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8DF26-3EE0-4267-95E6-2ACC0949380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6884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FF949-BAEA-4837-A7E1-075C0669FDA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09B05-CE1C-4706-8C97-B8E32CF8C5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6100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40C92-3B21-4803-B629-91254116378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19C0E-9EF4-4F2D-8CE1-DEC481FF25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5174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163FA-5C87-42B8-82C6-BE2877B19E7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41BA0-E581-49CB-A58E-739E8FF5DE1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303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3C386-573F-4A56-9DFA-F547F62EBB0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83A5D-4AD8-4BC6-9A78-80839147890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3573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B682F-F4EA-48A7-9C79-B6F97ACF333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985C1-A14D-41B6-ADB5-A31BD4E61DD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41014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19DB-E409-4F20-A93E-D2104BDE46A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04FF-7B37-4933-9240-C1F3502268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4533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C373A-4BB0-46E2-A641-A1A4E9D3AC4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2BC18-1143-4B4C-AEA3-2138AECA36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19479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97D0A-DF6C-4EC7-83BB-CD6BDF7F0EC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6803F-83ED-43A0-AA0E-B9F29A672F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63432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0EE11-0FCE-4F9C-9534-A6D5C6A1C08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41941-8ED9-4027-AF5B-4236BD5FFB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98275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3DCB4-4068-43B9-ACF9-8FF74E6825C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BFFFE-C0DA-4006-AF01-2F23D31E6A0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024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pl-PL" sz="3200" b="1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>
              <a:spcBef>
                <a:spcPct val="20000"/>
              </a:spcBef>
              <a:buFontTx/>
              <a:buChar char="•"/>
            </a:pPr>
            <a:endParaRPr lang="pl-PL" sz="2400" b="1">
              <a:solidFill>
                <a:srgbClr val="0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659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pl-PL" sz="3200" b="1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>
              <a:spcBef>
                <a:spcPct val="20000"/>
              </a:spcBef>
              <a:buFontTx/>
              <a:buChar char="•"/>
            </a:pPr>
            <a:endParaRPr lang="pl-PL" sz="2400" b="1">
              <a:solidFill>
                <a:srgbClr val="0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4489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22458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0802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31913" y="1268413"/>
            <a:ext cx="34925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76813" y="1268413"/>
            <a:ext cx="3494087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0529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8812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342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3030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4040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3150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18371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86550" y="115888"/>
            <a:ext cx="1784350" cy="55022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331913" y="115888"/>
            <a:ext cx="5202237" cy="55022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551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STRATEGIA MARKI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Szczegółowe ustalenia</a:t>
            </a:r>
          </a:p>
          <a:p>
            <a:pPr lvl="1"/>
            <a:r>
              <a:rPr lang="pl-PL" smtClean="0"/>
              <a:t>Działanie SAPIR-a (Search in Audio-Visual Content Using Peer-to-Peer Information Retrieval) będzie polegać na analizie treści zdjęcia czy pliku dźwiękowego. </a:t>
            </a:r>
          </a:p>
          <a:p>
            <a:pPr lvl="0"/>
            <a:r>
              <a:rPr lang="pl-PL" smtClean="0"/>
              <a:t>Bccccc</a:t>
            </a:r>
          </a:p>
          <a:p>
            <a:pPr lvl="1"/>
            <a:r>
              <a:rPr lang="pl-PL" smtClean="0"/>
              <a:t>dfvbnvbbnvbnvbnvb</a:t>
            </a:r>
          </a:p>
        </p:txBody>
      </p:sp>
      <p:pic>
        <p:nvPicPr>
          <p:cNvPr id="1028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22950"/>
            <a:ext cx="80041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5F1E912-84A3-4D9B-B300-08B04FED483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B781FC8-9F7D-462B-924A-B3BCB0B8B0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3075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006F11-9578-4B00-B8CD-BDF0965962E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B0677321-1744-4712-A928-BC8E24D5D6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409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7D2CFF2-920C-49D0-BED6-E6F0E54769A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33F4BF2-2249-4F41-914E-CBB5658C51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39" r:id="rId3"/>
    <p:sldLayoutId id="2147484340" r:id="rId4"/>
    <p:sldLayoutId id="2147484341" r:id="rId5"/>
    <p:sldLayoutId id="2147484342" r:id="rId6"/>
    <p:sldLayoutId id="2147484343" r:id="rId7"/>
    <p:sldLayoutId id="2147484344" r:id="rId8"/>
    <p:sldLayoutId id="2147484345" r:id="rId9"/>
    <p:sldLayoutId id="2147484346" r:id="rId10"/>
    <p:sldLayoutId id="2147484347" r:id="rId11"/>
    <p:sldLayoutId id="214748434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5123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06812EB-5DF6-4197-8148-D261884CD71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83AF303-5463-4995-B045-1810BD8041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57" r:id="rId9"/>
    <p:sldLayoutId id="2147484358" r:id="rId10"/>
    <p:sldLayoutId id="21474843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614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F5A4DE3-8002-410A-9206-6B5789EEBBD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EF32580C-BDF8-4545-9C95-3AD1AA68D66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717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9AEB081-B44B-480C-9F6C-86A581EAA47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A1F0C82-42A3-4ABB-A858-ABE31B69F7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STRATEGIA MARKI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Szczegółowe ustalenia</a:t>
            </a:r>
          </a:p>
          <a:p>
            <a:pPr lvl="1"/>
            <a:r>
              <a:rPr lang="pl-PL" smtClean="0"/>
              <a:t>Działanie SAPIR-a (Search in Audio-Visual Content Using Peer-to-Peer Information Retrieval) będzie polegać na analizie treści zdjęcia czy pliku dźwiękowego. </a:t>
            </a:r>
          </a:p>
          <a:p>
            <a:pPr lvl="0"/>
            <a:r>
              <a:rPr lang="pl-PL" smtClean="0"/>
              <a:t>Bccccc</a:t>
            </a:r>
          </a:p>
          <a:p>
            <a:pPr lvl="1"/>
            <a:r>
              <a:rPr lang="pl-PL" smtClean="0"/>
              <a:t>dfvbnvbbnvbnvbnvb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524625"/>
            <a:ext cx="28956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pic>
        <p:nvPicPr>
          <p:cNvPr id="8197" name="Picture 5" descr="Wsie logotyp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0125"/>
            <a:ext cx="91440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179388" y="6237288"/>
            <a:ext cx="8785225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8199" name="Picture 7" descr="LPP_Grey_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8125"/>
            <a:ext cx="6477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30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02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74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46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2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4.jpeg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2.bin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png"/><Relationship Id="rId23" Type="http://schemas.openxmlformats.org/officeDocument/2006/relationships/image" Target="../media/image6.jpeg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png"/><Relationship Id="rId22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116013" y="908050"/>
            <a:ext cx="7056437" cy="7207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LPP SA Financial 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Results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I-IIIQ 2014  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714500"/>
            <a:ext cx="5832475" cy="3768725"/>
          </a:xfrm>
        </p:spPr>
      </p:pic>
      <p:pic>
        <p:nvPicPr>
          <p:cNvPr id="14340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3"/>
          <p:cNvSpPr txBox="1">
            <a:spLocks/>
          </p:cNvSpPr>
          <p:nvPr/>
        </p:nvSpPr>
        <p:spPr bwMode="auto">
          <a:xfrm>
            <a:off x="1258888" y="4868863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eaLnBrk="0" hangingPunct="0">
              <a:defRPr/>
            </a:pPr>
            <a:r>
              <a:rPr lang="pl-PL" sz="2000" b="1" kern="0" dirty="0" smtClean="0">
                <a:latin typeface="Arial" pitchFamily="34" charset="0"/>
                <a:ea typeface="+mj-ea"/>
                <a:cs typeface="Arial" pitchFamily="34" charset="0"/>
              </a:rPr>
              <a:t>Warsaw, </a:t>
            </a:r>
            <a:r>
              <a:rPr lang="pl-PL" sz="2000" b="1" kern="0" dirty="0" err="1" smtClean="0">
                <a:latin typeface="Arial" pitchFamily="34" charset="0"/>
                <a:ea typeface="+mj-ea"/>
                <a:cs typeface="Arial" pitchFamily="34" charset="0"/>
              </a:rPr>
              <a:t>November</a:t>
            </a:r>
            <a:r>
              <a:rPr lang="pl-PL" sz="2000" b="1" kern="0" dirty="0" smtClean="0">
                <a:latin typeface="Arial" pitchFamily="34" charset="0"/>
                <a:ea typeface="+mj-ea"/>
                <a:cs typeface="Arial" pitchFamily="34" charset="0"/>
              </a:rPr>
              <a:t> 7th, </a:t>
            </a:r>
            <a:r>
              <a:rPr lang="pl-PL" sz="2000" b="1" kern="0" dirty="0">
                <a:latin typeface="Arial" pitchFamily="34" charset="0"/>
                <a:ea typeface="+mj-ea"/>
                <a:cs typeface="Arial" pitchFamily="34" charset="0"/>
              </a:rPr>
              <a:t>2014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D6EEE19-79B2-41CE-80CB-2B47696A42BE}" type="slidenum">
              <a:rPr lang="pl-PL" sz="1200" b="1">
                <a:solidFill>
                  <a:schemeClr val="bg2"/>
                </a:solidFill>
              </a:rPr>
              <a:pPr algn="r" eaLnBrk="1" hangingPunct="1"/>
              <a:t>2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l-PL" sz="2400" dirty="0" err="1" smtClean="0">
                <a:latin typeface="Century Gothic" pitchFamily="34" charset="0"/>
              </a:rPr>
              <a:t>Our</a:t>
            </a:r>
            <a:r>
              <a:rPr lang="pl-PL" sz="2400" dirty="0" smtClean="0">
                <a:latin typeface="Century Gothic" pitchFamily="34" charset="0"/>
              </a:rPr>
              <a:t> </a:t>
            </a:r>
            <a:r>
              <a:rPr lang="pl-PL" sz="2400" dirty="0" err="1" smtClean="0">
                <a:latin typeface="Century Gothic" pitchFamily="34" charset="0"/>
              </a:rPr>
              <a:t>brands</a:t>
            </a:r>
            <a:r>
              <a:rPr lang="pl-PL" sz="2400" dirty="0" smtClean="0">
                <a:latin typeface="Century Gothic" pitchFamily="34" charset="0"/>
              </a:rPr>
              <a:t> </a:t>
            </a:r>
            <a:r>
              <a:rPr lang="pl-PL" sz="2400" dirty="0" err="1" smtClean="0">
                <a:latin typeface="Century Gothic" pitchFamily="34" charset="0"/>
              </a:rPr>
              <a:t>present</a:t>
            </a:r>
            <a:r>
              <a:rPr lang="pl-PL" sz="2400" dirty="0" smtClean="0">
                <a:latin typeface="Century Gothic" pitchFamily="34" charset="0"/>
              </a:rPr>
              <a:t> </a:t>
            </a:r>
            <a:r>
              <a:rPr lang="pl-PL" sz="2400" dirty="0" err="1" smtClean="0">
                <a:latin typeface="Century Gothic" pitchFamily="34" charset="0"/>
              </a:rPr>
              <a:t>across</a:t>
            </a:r>
            <a:r>
              <a:rPr lang="pl-PL" sz="2400" dirty="0" smtClean="0">
                <a:latin typeface="Century Gothic" pitchFamily="34" charset="0"/>
              </a:rPr>
              <a:t> CEE region</a:t>
            </a:r>
            <a:endParaRPr lang="en-US" sz="2400" dirty="0" smtClean="0">
              <a:latin typeface="Century Gothic" pitchFamily="34" charset="0"/>
            </a:endParaRPr>
          </a:p>
        </p:txBody>
      </p:sp>
      <p:pic>
        <p:nvPicPr>
          <p:cNvPr id="15364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8" y="1203325"/>
            <a:ext cx="611505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5" name="Object 1619"/>
          <p:cNvGraphicFramePr>
            <a:graphicFrameLocks noChangeAspect="1"/>
          </p:cNvGraphicFramePr>
          <p:nvPr/>
        </p:nvGraphicFramePr>
        <p:xfrm>
          <a:off x="5770563" y="2587625"/>
          <a:ext cx="160337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" name="Obraz - mapa bitowa" r:id="rId5" imgW="304923" imgH="285866" progId="Paint.Picture">
                  <p:embed/>
                </p:oleObj>
              </mc:Choice>
              <mc:Fallback>
                <p:oleObj name="Obraz - mapa bitowa" r:id="rId5" imgW="304923" imgH="285866" progId="Paint.Picture">
                  <p:embed/>
                  <p:pic>
                    <p:nvPicPr>
                      <p:cNvPr id="0" name="Object 16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0563" y="2587625"/>
                        <a:ext cx="160337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43"/>
          <p:cNvSpPr txBox="1">
            <a:spLocks noChangeArrowheads="1"/>
          </p:cNvSpPr>
          <p:nvPr/>
        </p:nvSpPr>
        <p:spPr bwMode="auto">
          <a:xfrm>
            <a:off x="5770563" y="254793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6666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234</a:t>
            </a:r>
            <a:endParaRPr lang="en-GB" sz="1100" b="1">
              <a:solidFill>
                <a:srgbClr val="666699"/>
              </a:solidFill>
            </a:endParaRPr>
          </a:p>
        </p:txBody>
      </p:sp>
      <p:grpSp>
        <p:nvGrpSpPr>
          <p:cNvPr id="15367" name="Group 44"/>
          <p:cNvGrpSpPr>
            <a:grpSpLocks/>
          </p:cNvGrpSpPr>
          <p:nvPr/>
        </p:nvGrpSpPr>
        <p:grpSpPr bwMode="auto">
          <a:xfrm>
            <a:off x="7821613" y="1751013"/>
            <a:ext cx="698500" cy="263525"/>
            <a:chOff x="4018" y="1299"/>
            <a:chExt cx="365" cy="166"/>
          </a:xfrm>
        </p:grpSpPr>
        <p:graphicFrame>
          <p:nvGraphicFramePr>
            <p:cNvPr id="15477" name="Object 1620"/>
            <p:cNvGraphicFramePr>
              <a:graphicFrameLocks noChangeAspect="1"/>
            </p:cNvGraphicFramePr>
            <p:nvPr/>
          </p:nvGraphicFramePr>
          <p:xfrm>
            <a:off x="4018" y="1316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4" name="Obraz - mapa bitowa" r:id="rId7" imgW="304923" imgH="285866" progId="Paint.Picture">
                    <p:embed/>
                  </p:oleObj>
                </mc:Choice>
                <mc:Fallback>
                  <p:oleObj name="Obraz - mapa bitowa" r:id="rId7" imgW="304923" imgH="285866" progId="Paint.Picture">
                    <p:embed/>
                    <p:pic>
                      <p:nvPicPr>
                        <p:cNvPr id="0" name="Object 16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8" y="1316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8" name="Text Box 46"/>
            <p:cNvSpPr txBox="1">
              <a:spLocks noChangeArrowheads="1"/>
            </p:cNvSpPr>
            <p:nvPr/>
          </p:nvSpPr>
          <p:spPr bwMode="auto">
            <a:xfrm>
              <a:off x="4092" y="1299"/>
              <a:ext cx="29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pl-PL" sz="1100" b="1">
                  <a:solidFill>
                    <a:srgbClr val="666699"/>
                  </a:solidFill>
                </a:rPr>
                <a:t>77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68" name="Group 47"/>
          <p:cNvGrpSpPr>
            <a:grpSpLocks/>
          </p:cNvGrpSpPr>
          <p:nvPr/>
        </p:nvGrpSpPr>
        <p:grpSpPr bwMode="auto">
          <a:xfrm>
            <a:off x="5292725" y="3213100"/>
            <a:ext cx="690563" cy="263525"/>
            <a:chOff x="3024" y="2067"/>
            <a:chExt cx="435" cy="166"/>
          </a:xfrm>
        </p:grpSpPr>
        <p:graphicFrame>
          <p:nvGraphicFramePr>
            <p:cNvPr id="15475" name="Object 1621"/>
            <p:cNvGraphicFramePr>
              <a:graphicFrameLocks noChangeAspect="1"/>
            </p:cNvGraphicFramePr>
            <p:nvPr/>
          </p:nvGraphicFramePr>
          <p:xfrm>
            <a:off x="3024" y="2129"/>
            <a:ext cx="120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5" name="Obraz - mapa bitowa" r:id="rId8" imgW="304923" imgH="285866" progId="Paint.Picture">
                    <p:embed/>
                  </p:oleObj>
                </mc:Choice>
                <mc:Fallback>
                  <p:oleObj name="Obraz - mapa bitowa" r:id="rId8" imgW="304923" imgH="285866" progId="Paint.Picture">
                    <p:embed/>
                    <p:pic>
                      <p:nvPicPr>
                        <p:cNvPr id="0" name="Object 16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2129"/>
                          <a:ext cx="120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6" name="Text Box 49"/>
            <p:cNvSpPr txBox="1">
              <a:spLocks noChangeArrowheads="1"/>
            </p:cNvSpPr>
            <p:nvPr/>
          </p:nvSpPr>
          <p:spPr bwMode="auto">
            <a:xfrm>
              <a:off x="3115" y="2067"/>
              <a:ext cx="34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pl-PL" sz="1100" b="1">
                  <a:solidFill>
                    <a:srgbClr val="666699"/>
                  </a:solidFill>
                </a:rPr>
                <a:t>23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69" name="Group 50"/>
          <p:cNvGrpSpPr>
            <a:grpSpLocks/>
          </p:cNvGrpSpPr>
          <p:nvPr/>
        </p:nvGrpSpPr>
        <p:grpSpPr bwMode="auto">
          <a:xfrm>
            <a:off x="6773863" y="1885950"/>
            <a:ext cx="581025" cy="263525"/>
            <a:chOff x="3648" y="1231"/>
            <a:chExt cx="366" cy="166"/>
          </a:xfrm>
        </p:grpSpPr>
        <p:graphicFrame>
          <p:nvGraphicFramePr>
            <p:cNvPr id="15473" name="Object 1622"/>
            <p:cNvGraphicFramePr>
              <a:graphicFrameLocks noChangeAspect="1"/>
            </p:cNvGraphicFramePr>
            <p:nvPr/>
          </p:nvGraphicFramePr>
          <p:xfrm>
            <a:off x="3648" y="1259"/>
            <a:ext cx="102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6" name="Obraz - mapa bitowa" r:id="rId9" imgW="304923" imgH="285866" progId="Paint.Picture">
                    <p:embed/>
                  </p:oleObj>
                </mc:Choice>
                <mc:Fallback>
                  <p:oleObj name="Obraz - mapa bitowa" r:id="rId9" imgW="304923" imgH="285866" progId="Paint.Picture">
                    <p:embed/>
                    <p:pic>
                      <p:nvPicPr>
                        <p:cNvPr id="0" name="Object 16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1259"/>
                          <a:ext cx="102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4" name="Text Box 52"/>
            <p:cNvSpPr txBox="1">
              <a:spLocks noChangeArrowheads="1"/>
            </p:cNvSpPr>
            <p:nvPr/>
          </p:nvSpPr>
          <p:spPr bwMode="auto">
            <a:xfrm>
              <a:off x="3722" y="1231"/>
              <a:ext cx="29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8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0" name="Group 53"/>
          <p:cNvGrpSpPr>
            <a:grpSpLocks/>
          </p:cNvGrpSpPr>
          <p:nvPr/>
        </p:nvGrpSpPr>
        <p:grpSpPr bwMode="auto">
          <a:xfrm>
            <a:off x="6248400" y="2205038"/>
            <a:ext cx="709613" cy="433387"/>
            <a:chOff x="3441" y="1494"/>
            <a:chExt cx="332" cy="164"/>
          </a:xfrm>
        </p:grpSpPr>
        <p:graphicFrame>
          <p:nvGraphicFramePr>
            <p:cNvPr id="15471" name="Object 1623"/>
            <p:cNvGraphicFramePr>
              <a:graphicFrameLocks noChangeAspect="1"/>
            </p:cNvGraphicFramePr>
            <p:nvPr/>
          </p:nvGraphicFramePr>
          <p:xfrm>
            <a:off x="3441" y="1494"/>
            <a:ext cx="67" cy="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7" name="Obraz - mapa bitowa" r:id="rId10" imgW="304923" imgH="285866" progId="Paint.Picture">
                    <p:embed/>
                  </p:oleObj>
                </mc:Choice>
                <mc:Fallback>
                  <p:oleObj name="Obraz - mapa bitowa" r:id="rId10" imgW="304923" imgH="285866" progId="Paint.Picture">
                    <p:embed/>
                    <p:pic>
                      <p:nvPicPr>
                        <p:cNvPr id="0" name="Object 16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1" y="1494"/>
                          <a:ext cx="67" cy="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2" name="Text Box 55"/>
            <p:cNvSpPr txBox="1">
              <a:spLocks noChangeArrowheads="1"/>
            </p:cNvSpPr>
            <p:nvPr/>
          </p:nvSpPr>
          <p:spPr bwMode="auto">
            <a:xfrm>
              <a:off x="3482" y="1494"/>
              <a:ext cx="29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8</a:t>
              </a:r>
              <a:endParaRPr lang="en-GB" sz="1100" b="1">
                <a:solidFill>
                  <a:srgbClr val="666699"/>
                </a:solidFill>
              </a:endParaRP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1" name="Group 56"/>
          <p:cNvGrpSpPr>
            <a:grpSpLocks/>
          </p:cNvGrpSpPr>
          <p:nvPr/>
        </p:nvGrpSpPr>
        <p:grpSpPr bwMode="auto">
          <a:xfrm>
            <a:off x="6038850" y="4049713"/>
            <a:ext cx="522288" cy="263525"/>
            <a:chOff x="3312" y="2379"/>
            <a:chExt cx="329" cy="166"/>
          </a:xfrm>
        </p:grpSpPr>
        <p:graphicFrame>
          <p:nvGraphicFramePr>
            <p:cNvPr id="15469" name="Object 1624"/>
            <p:cNvGraphicFramePr>
              <a:graphicFrameLocks noChangeAspect="1"/>
            </p:cNvGraphicFramePr>
            <p:nvPr/>
          </p:nvGraphicFramePr>
          <p:xfrm>
            <a:off x="3312" y="2418"/>
            <a:ext cx="102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8" name="Obraz - mapa bitowa" r:id="rId11" imgW="304923" imgH="285866" progId="Paint.Picture">
                    <p:embed/>
                  </p:oleObj>
                </mc:Choice>
                <mc:Fallback>
                  <p:oleObj name="Obraz - mapa bitowa" r:id="rId11" imgW="304923" imgH="285866" progId="Paint.Picture">
                    <p:embed/>
                    <p:pic>
                      <p:nvPicPr>
                        <p:cNvPr id="0" name="Object 16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2418"/>
                          <a:ext cx="102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0" name="Text Box 58"/>
            <p:cNvSpPr txBox="1">
              <a:spLocks noChangeArrowheads="1"/>
            </p:cNvSpPr>
            <p:nvPr/>
          </p:nvSpPr>
          <p:spPr bwMode="auto">
            <a:xfrm>
              <a:off x="3349" y="2379"/>
              <a:ext cx="29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9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2" name="Group 59"/>
          <p:cNvGrpSpPr>
            <a:grpSpLocks/>
          </p:cNvGrpSpPr>
          <p:nvPr/>
        </p:nvGrpSpPr>
        <p:grpSpPr bwMode="auto">
          <a:xfrm>
            <a:off x="6554788" y="1285875"/>
            <a:ext cx="579437" cy="433388"/>
            <a:chOff x="3552" y="1056"/>
            <a:chExt cx="365" cy="273"/>
          </a:xfrm>
        </p:grpSpPr>
        <p:graphicFrame>
          <p:nvGraphicFramePr>
            <p:cNvPr id="15467" name="Object 1625"/>
            <p:cNvGraphicFramePr>
              <a:graphicFrameLocks noChangeAspect="1"/>
            </p:cNvGraphicFramePr>
            <p:nvPr/>
          </p:nvGraphicFramePr>
          <p:xfrm>
            <a:off x="3552" y="1073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49" name="Obraz - mapa bitowa" r:id="rId12" imgW="304923" imgH="285866" progId="Paint.Picture">
                    <p:embed/>
                  </p:oleObj>
                </mc:Choice>
                <mc:Fallback>
                  <p:oleObj name="Obraz - mapa bitowa" r:id="rId12" imgW="304923" imgH="285866" progId="Paint.Picture">
                    <p:embed/>
                    <p:pic>
                      <p:nvPicPr>
                        <p:cNvPr id="0" name="Object 16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1073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8" name="Text Box 61"/>
            <p:cNvSpPr txBox="1">
              <a:spLocks noChangeArrowheads="1"/>
            </p:cNvSpPr>
            <p:nvPr/>
          </p:nvSpPr>
          <p:spPr bwMode="auto">
            <a:xfrm>
              <a:off x="3626" y="1056"/>
              <a:ext cx="291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7</a:t>
              </a:r>
              <a:endParaRPr lang="en-GB" sz="1100" b="1">
                <a:solidFill>
                  <a:srgbClr val="666699"/>
                </a:solidFill>
              </a:endParaRP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3" name="Group 62"/>
          <p:cNvGrpSpPr>
            <a:grpSpLocks/>
          </p:cNvGrpSpPr>
          <p:nvPr/>
        </p:nvGrpSpPr>
        <p:grpSpPr bwMode="auto">
          <a:xfrm>
            <a:off x="6915150" y="3357563"/>
            <a:ext cx="579438" cy="433387"/>
            <a:chOff x="3792" y="2064"/>
            <a:chExt cx="365" cy="273"/>
          </a:xfrm>
        </p:grpSpPr>
        <p:graphicFrame>
          <p:nvGraphicFramePr>
            <p:cNvPr id="15465" name="Object 1626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50" name="Obraz - mapa bitowa" r:id="rId13" imgW="304923" imgH="285866" progId="Paint.Picture">
                    <p:embed/>
                  </p:oleObj>
                </mc:Choice>
                <mc:Fallback>
                  <p:oleObj name="Obraz - mapa bitowa" r:id="rId13" imgW="304923" imgH="285866" progId="Paint.Picture">
                    <p:embed/>
                    <p:pic>
                      <p:nvPicPr>
                        <p:cNvPr id="0" name="Object 16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6" name="Text Box 64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20</a:t>
              </a: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pic>
        <p:nvPicPr>
          <p:cNvPr id="15374" name="Picture 65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2762250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Text Box 66"/>
          <p:cNvSpPr txBox="1">
            <a:spLocks noChangeArrowheads="1"/>
          </p:cNvSpPr>
          <p:nvPr/>
        </p:nvSpPr>
        <p:spPr bwMode="auto">
          <a:xfrm>
            <a:off x="5764213" y="272732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217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76" name="Picture 67" descr="c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557338"/>
            <a:ext cx="222250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7" name="Text Box 68"/>
          <p:cNvSpPr txBox="1">
            <a:spLocks noChangeArrowheads="1"/>
          </p:cNvSpPr>
          <p:nvPr/>
        </p:nvSpPr>
        <p:spPr bwMode="auto">
          <a:xfrm>
            <a:off x="6591300" y="15001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78" name="Picture 69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8" y="2041525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9" name="Text Box 70"/>
          <p:cNvSpPr txBox="1">
            <a:spLocks noChangeArrowheads="1"/>
          </p:cNvSpPr>
          <p:nvPr/>
        </p:nvSpPr>
        <p:spPr bwMode="auto">
          <a:xfrm>
            <a:off x="7824788" y="19812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67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80" name="Picture 7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357438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73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2101850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2" name="Text Box 74"/>
          <p:cNvSpPr txBox="1">
            <a:spLocks noChangeArrowheads="1"/>
          </p:cNvSpPr>
          <p:nvPr/>
        </p:nvSpPr>
        <p:spPr bwMode="auto">
          <a:xfrm>
            <a:off x="6835775" y="201295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83" name="Picture 75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500438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4" name="Text Box 76"/>
          <p:cNvSpPr txBox="1">
            <a:spLocks noChangeArrowheads="1"/>
          </p:cNvSpPr>
          <p:nvPr/>
        </p:nvSpPr>
        <p:spPr bwMode="auto">
          <a:xfrm>
            <a:off x="5364163" y="34290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19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385" name="AutoShape 77"/>
          <p:cNvSpPr>
            <a:spLocks noChangeArrowheads="1"/>
          </p:cNvSpPr>
          <p:nvPr/>
        </p:nvSpPr>
        <p:spPr bwMode="auto">
          <a:xfrm>
            <a:off x="395288" y="1270000"/>
            <a:ext cx="2016125" cy="1325620"/>
          </a:xfrm>
          <a:prstGeom prst="roundRect">
            <a:avLst>
              <a:gd name="adj" fmla="val 648"/>
            </a:avLst>
          </a:prstGeom>
          <a:noFill/>
          <a:ln w="50800">
            <a:solidFill>
              <a:srgbClr val="66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 dirty="0" smtClean="0"/>
              <a:t>As of </a:t>
            </a:r>
            <a:r>
              <a:rPr lang="pl-PL" sz="1000" dirty="0" err="1" smtClean="0"/>
              <a:t>September</a:t>
            </a:r>
            <a:r>
              <a:rPr lang="pl-PL" sz="1000" dirty="0" smtClean="0"/>
              <a:t> 30th, </a:t>
            </a:r>
            <a:r>
              <a:rPr lang="pl-PL" sz="1000" dirty="0" err="1" smtClean="0"/>
              <a:t>LPP’s</a:t>
            </a:r>
            <a:r>
              <a:rPr lang="pl-PL" sz="1000" dirty="0" smtClean="0"/>
              <a:t> </a:t>
            </a:r>
            <a:r>
              <a:rPr lang="pl-PL" sz="1000" dirty="0" err="1" smtClean="0"/>
              <a:t>retail</a:t>
            </a:r>
            <a:r>
              <a:rPr lang="pl-PL" sz="1000" dirty="0" smtClean="0"/>
              <a:t> network </a:t>
            </a:r>
            <a:r>
              <a:rPr lang="pl-PL" sz="1000" dirty="0" err="1" smtClean="0"/>
              <a:t>included</a:t>
            </a:r>
            <a:r>
              <a:rPr lang="pl-PL" sz="1000" dirty="0" smtClean="0"/>
              <a:t> 1453 stores:</a:t>
            </a:r>
            <a:r>
              <a:rPr lang="pl-PL" sz="1000" dirty="0"/>
              <a:t/>
            </a:r>
            <a:br>
              <a:rPr lang="pl-PL" sz="1000" dirty="0"/>
            </a:br>
            <a:r>
              <a:rPr lang="pl-PL" sz="1000" dirty="0"/>
              <a:t>413 </a:t>
            </a:r>
            <a:r>
              <a:rPr lang="pl-PL" sz="1000" dirty="0" err="1"/>
              <a:t>Reserved</a:t>
            </a:r>
            <a:r>
              <a:rPr lang="pl-PL" sz="1000" dirty="0"/>
              <a:t/>
            </a:r>
            <a:br>
              <a:rPr lang="pl-PL" sz="1000" dirty="0"/>
            </a:br>
            <a:r>
              <a:rPr lang="pl-PL" sz="1000" dirty="0"/>
              <a:t>357 CROPP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 dirty="0"/>
              <a:t>301 House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 dirty="0"/>
              <a:t>246 </a:t>
            </a:r>
            <a:r>
              <a:rPr lang="pl-PL" sz="1000" dirty="0" err="1"/>
              <a:t>Mohito</a:t>
            </a:r>
            <a:endParaRPr lang="pl-PL" sz="1000" dirty="0"/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 dirty="0"/>
              <a:t>113 </a:t>
            </a:r>
            <a:r>
              <a:rPr lang="pl-PL" sz="1000" dirty="0" err="1"/>
              <a:t>Sinsay</a:t>
            </a:r>
            <a:endParaRPr lang="en-GB" sz="1000" dirty="0"/>
          </a:p>
        </p:txBody>
      </p:sp>
      <p:pic>
        <p:nvPicPr>
          <p:cNvPr id="15386" name="Picture 8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5" y="3568700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7" name="Text Box 82"/>
          <p:cNvSpPr txBox="1">
            <a:spLocks noChangeArrowheads="1"/>
          </p:cNvSpPr>
          <p:nvPr/>
        </p:nvSpPr>
        <p:spPr bwMode="auto">
          <a:xfrm>
            <a:off x="6892925" y="353377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 </a:t>
            </a:r>
            <a:r>
              <a:rPr lang="pl-PL" sz="1100" b="1">
                <a:solidFill>
                  <a:srgbClr val="009999"/>
                </a:solidFill>
              </a:rPr>
              <a:t>18</a:t>
            </a:r>
            <a:endParaRPr lang="en-GB" sz="1100" b="1">
              <a:solidFill>
                <a:srgbClr val="009999"/>
              </a:solidFill>
            </a:endParaRPr>
          </a:p>
        </p:txBody>
      </p:sp>
      <p:grpSp>
        <p:nvGrpSpPr>
          <p:cNvPr id="15388" name="Group 85"/>
          <p:cNvGrpSpPr>
            <a:grpSpLocks/>
          </p:cNvGrpSpPr>
          <p:nvPr/>
        </p:nvGrpSpPr>
        <p:grpSpPr bwMode="auto">
          <a:xfrm>
            <a:off x="6670675" y="3967163"/>
            <a:ext cx="588963" cy="265112"/>
            <a:chOff x="3792" y="2064"/>
            <a:chExt cx="365" cy="195"/>
          </a:xfrm>
        </p:grpSpPr>
        <p:graphicFrame>
          <p:nvGraphicFramePr>
            <p:cNvPr id="15463" name="Object 1627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51" name="Obraz - mapa bitowa" r:id="rId16" imgW="304923" imgH="285866" progId="Paint.Picture">
                    <p:embed/>
                  </p:oleObj>
                </mc:Choice>
                <mc:Fallback>
                  <p:oleObj name="Obraz - mapa bitowa" r:id="rId16" imgW="304923" imgH="285866" progId="Paint.Picture">
                    <p:embed/>
                    <p:pic>
                      <p:nvPicPr>
                        <p:cNvPr id="0" name="Object 16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4" name="Text Box 87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5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pic>
        <p:nvPicPr>
          <p:cNvPr id="15389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214813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0" name="Text Box 89"/>
          <p:cNvSpPr txBox="1">
            <a:spLocks noChangeArrowheads="1"/>
          </p:cNvSpPr>
          <p:nvPr/>
        </p:nvSpPr>
        <p:spPr bwMode="auto">
          <a:xfrm>
            <a:off x="6632575" y="4143375"/>
            <a:ext cx="452438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</a:p>
        </p:txBody>
      </p:sp>
      <p:pic>
        <p:nvPicPr>
          <p:cNvPr id="15391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05263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2" name="Text Box 89"/>
          <p:cNvSpPr txBox="1">
            <a:spLocks noChangeArrowheads="1"/>
          </p:cNvSpPr>
          <p:nvPr/>
        </p:nvSpPr>
        <p:spPr bwMode="auto">
          <a:xfrm>
            <a:off x="6011863" y="393382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393" name="Obraz 55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644900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4" name="Text Box 76"/>
          <p:cNvSpPr txBox="1">
            <a:spLocks noChangeArrowheads="1"/>
          </p:cNvSpPr>
          <p:nvPr/>
        </p:nvSpPr>
        <p:spPr bwMode="auto">
          <a:xfrm>
            <a:off x="5018088" y="35829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5" name="Obraz 57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3606800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6" name="Text Box 76"/>
          <p:cNvSpPr txBox="1">
            <a:spLocks noChangeArrowheads="1"/>
          </p:cNvSpPr>
          <p:nvPr/>
        </p:nvSpPr>
        <p:spPr bwMode="auto">
          <a:xfrm>
            <a:off x="5795963" y="35560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12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7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2717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8" name="Text Box 76"/>
          <p:cNvSpPr txBox="1">
            <a:spLocks noChangeArrowheads="1"/>
          </p:cNvSpPr>
          <p:nvPr/>
        </p:nvSpPr>
        <p:spPr bwMode="auto">
          <a:xfrm>
            <a:off x="6940550" y="2157413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9" name="Obraz 61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9289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0" name="Text Box 76"/>
          <p:cNvSpPr txBox="1">
            <a:spLocks noChangeArrowheads="1"/>
          </p:cNvSpPr>
          <p:nvPr/>
        </p:nvSpPr>
        <p:spPr bwMode="auto">
          <a:xfrm>
            <a:off x="5795963" y="2852738"/>
            <a:ext cx="6667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207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1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07181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2" name="Text Box 76"/>
          <p:cNvSpPr txBox="1">
            <a:spLocks noChangeArrowheads="1"/>
          </p:cNvSpPr>
          <p:nvPr/>
        </p:nvSpPr>
        <p:spPr bwMode="auto">
          <a:xfrm>
            <a:off x="5911850" y="3057525"/>
            <a:ext cx="4889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151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3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5003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4" name="Text Box 76"/>
          <p:cNvSpPr txBox="1">
            <a:spLocks noChangeArrowheads="1"/>
          </p:cNvSpPr>
          <p:nvPr/>
        </p:nvSpPr>
        <p:spPr bwMode="auto">
          <a:xfrm>
            <a:off x="6429375" y="242887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5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17256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6" name="Text Box 76"/>
          <p:cNvSpPr txBox="1">
            <a:spLocks noChangeArrowheads="1"/>
          </p:cNvSpPr>
          <p:nvPr/>
        </p:nvSpPr>
        <p:spPr bwMode="auto">
          <a:xfrm>
            <a:off x="6588125" y="1628775"/>
            <a:ext cx="4476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grpSp>
        <p:nvGrpSpPr>
          <p:cNvPr id="15407" name="Group 85"/>
          <p:cNvGrpSpPr>
            <a:grpSpLocks/>
          </p:cNvGrpSpPr>
          <p:nvPr/>
        </p:nvGrpSpPr>
        <p:grpSpPr bwMode="auto">
          <a:xfrm>
            <a:off x="6823075" y="4606925"/>
            <a:ext cx="588963" cy="261938"/>
            <a:chOff x="3792" y="2064"/>
            <a:chExt cx="365" cy="194"/>
          </a:xfrm>
        </p:grpSpPr>
        <p:graphicFrame>
          <p:nvGraphicFramePr>
            <p:cNvPr id="15461" name="Object 1628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52" name="Obraz - mapa bitowa" r:id="rId19" imgW="304923" imgH="285866" progId="Paint.Picture">
                    <p:embed/>
                  </p:oleObj>
                </mc:Choice>
                <mc:Fallback>
                  <p:oleObj name="Obraz - mapa bitowa" r:id="rId19" imgW="304923" imgH="285866" progId="Paint.Picture">
                    <p:embed/>
                    <p:pic>
                      <p:nvPicPr>
                        <p:cNvPr id="0" name="Object 16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2" name="Text Box 87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4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sp>
        <p:nvSpPr>
          <p:cNvPr id="15408" name="Text Box 89"/>
          <p:cNvSpPr txBox="1">
            <a:spLocks noChangeArrowheads="1"/>
          </p:cNvSpPr>
          <p:nvPr/>
        </p:nvSpPr>
        <p:spPr bwMode="auto">
          <a:xfrm>
            <a:off x="6796088" y="4783138"/>
            <a:ext cx="8524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09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786313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0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2244725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1" name="Text Box 76"/>
          <p:cNvSpPr txBox="1">
            <a:spLocks noChangeArrowheads="1"/>
          </p:cNvSpPr>
          <p:nvPr/>
        </p:nvSpPr>
        <p:spPr bwMode="auto">
          <a:xfrm>
            <a:off x="7839075" y="221773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45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2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3" y="3629025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3" name="Text Box 76"/>
          <p:cNvSpPr txBox="1">
            <a:spLocks noChangeArrowheads="1"/>
          </p:cNvSpPr>
          <p:nvPr/>
        </p:nvSpPr>
        <p:spPr bwMode="auto">
          <a:xfrm>
            <a:off x="7470775" y="3589338"/>
            <a:ext cx="688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13</a:t>
            </a:r>
            <a:endParaRPr lang="pl-PL" sz="1100" b="1">
              <a:solidFill>
                <a:srgbClr val="666699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4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6434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5" name="Text Box 89"/>
          <p:cNvSpPr txBox="1">
            <a:spLocks noChangeArrowheads="1"/>
          </p:cNvSpPr>
          <p:nvPr/>
        </p:nvSpPr>
        <p:spPr bwMode="auto">
          <a:xfrm>
            <a:off x="7262813" y="4581525"/>
            <a:ext cx="4238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009999"/>
              </a:solidFill>
            </a:endParaRPr>
          </a:p>
        </p:txBody>
      </p:sp>
      <p:sp>
        <p:nvSpPr>
          <p:cNvPr id="15416" name="Text Box 76"/>
          <p:cNvSpPr txBox="1">
            <a:spLocks noChangeArrowheads="1"/>
          </p:cNvSpPr>
          <p:nvPr/>
        </p:nvSpPr>
        <p:spPr bwMode="auto">
          <a:xfrm>
            <a:off x="6215063" y="3000375"/>
            <a:ext cx="5762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outlet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    19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7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6287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8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24542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9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189706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20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420938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21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8291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2" name="Text Box 76"/>
          <p:cNvSpPr txBox="1">
            <a:spLocks noChangeArrowheads="1"/>
          </p:cNvSpPr>
          <p:nvPr/>
        </p:nvSpPr>
        <p:spPr bwMode="auto">
          <a:xfrm>
            <a:off x="7019925" y="1557338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3" name="Text Box 76"/>
          <p:cNvSpPr txBox="1">
            <a:spLocks noChangeArrowheads="1"/>
          </p:cNvSpPr>
          <p:nvPr/>
        </p:nvSpPr>
        <p:spPr bwMode="auto">
          <a:xfrm>
            <a:off x="6084888" y="1844675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4" name="Text Box 76"/>
          <p:cNvSpPr txBox="1">
            <a:spLocks noChangeArrowheads="1"/>
          </p:cNvSpPr>
          <p:nvPr/>
        </p:nvSpPr>
        <p:spPr bwMode="auto">
          <a:xfrm>
            <a:off x="7934325" y="2405063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5" name="Text Box 76"/>
          <p:cNvSpPr txBox="1">
            <a:spLocks noChangeArrowheads="1"/>
          </p:cNvSpPr>
          <p:nvPr/>
        </p:nvSpPr>
        <p:spPr bwMode="auto">
          <a:xfrm>
            <a:off x="7380288" y="4797425"/>
            <a:ext cx="3984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6" name="Text Box 76"/>
          <p:cNvSpPr txBox="1">
            <a:spLocks noChangeArrowheads="1"/>
          </p:cNvSpPr>
          <p:nvPr/>
        </p:nvSpPr>
        <p:spPr bwMode="auto">
          <a:xfrm>
            <a:off x="6804025" y="2349500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7" name="Text Box 76"/>
          <p:cNvSpPr txBox="1">
            <a:spLocks noChangeArrowheads="1"/>
          </p:cNvSpPr>
          <p:nvPr/>
        </p:nvSpPr>
        <p:spPr bwMode="auto">
          <a:xfrm>
            <a:off x="7812088" y="3429000"/>
            <a:ext cx="3984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28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47662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9" name="Text Box 68"/>
          <p:cNvSpPr txBox="1">
            <a:spLocks noChangeArrowheads="1"/>
          </p:cNvSpPr>
          <p:nvPr/>
        </p:nvSpPr>
        <p:spPr bwMode="auto">
          <a:xfrm>
            <a:off x="6516688" y="2276475"/>
            <a:ext cx="3587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0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429000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1" name="Text Box 76"/>
          <p:cNvSpPr txBox="1">
            <a:spLocks noChangeArrowheads="1"/>
          </p:cNvSpPr>
          <p:nvPr/>
        </p:nvSpPr>
        <p:spPr bwMode="auto">
          <a:xfrm>
            <a:off x="5684838" y="3382963"/>
            <a:ext cx="47783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10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2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26866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3" name="Text Box 76"/>
          <p:cNvSpPr txBox="1">
            <a:spLocks noChangeArrowheads="1"/>
          </p:cNvSpPr>
          <p:nvPr/>
        </p:nvSpPr>
        <p:spPr bwMode="auto">
          <a:xfrm>
            <a:off x="6034088" y="3268663"/>
            <a:ext cx="5857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89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4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364331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5" name="Text Box 76"/>
          <p:cNvSpPr txBox="1">
            <a:spLocks noChangeArrowheads="1"/>
          </p:cNvSpPr>
          <p:nvPr/>
        </p:nvSpPr>
        <p:spPr bwMode="auto">
          <a:xfrm>
            <a:off x="5586413" y="3613150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4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36" name="Text Box 76"/>
          <p:cNvSpPr txBox="1">
            <a:spLocks noChangeArrowheads="1"/>
          </p:cNvSpPr>
          <p:nvPr/>
        </p:nvSpPr>
        <p:spPr bwMode="auto">
          <a:xfrm>
            <a:off x="7686675" y="2859088"/>
            <a:ext cx="5762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outlet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    4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37" name="Text Box 76"/>
          <p:cNvSpPr txBox="1">
            <a:spLocks noChangeArrowheads="1"/>
          </p:cNvSpPr>
          <p:nvPr/>
        </p:nvSpPr>
        <p:spPr bwMode="auto">
          <a:xfrm>
            <a:off x="8134350" y="2595563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13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8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225" y="2641600"/>
            <a:ext cx="149225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439" name="Object 1629"/>
          <p:cNvGraphicFramePr>
            <a:graphicFrameLocks noChangeAspect="1"/>
          </p:cNvGraphicFramePr>
          <p:nvPr/>
        </p:nvGraphicFramePr>
        <p:xfrm>
          <a:off x="5718175" y="3787775"/>
          <a:ext cx="187325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3" name="Obraz - mapa bitowa" r:id="rId22" imgW="304923" imgH="285866" progId="Paint.Picture">
                  <p:embed/>
                </p:oleObj>
              </mc:Choice>
              <mc:Fallback>
                <p:oleObj name="Obraz - mapa bitowa" r:id="rId22" imgW="304923" imgH="285866" progId="Paint.Picture">
                  <p:embed/>
                  <p:pic>
                    <p:nvPicPr>
                      <p:cNvPr id="0" name="Object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5" y="3787775"/>
                        <a:ext cx="187325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40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50" y="259556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41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933825"/>
            <a:ext cx="147638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2" name="Text Box 76"/>
          <p:cNvSpPr txBox="1">
            <a:spLocks noChangeArrowheads="1"/>
          </p:cNvSpPr>
          <p:nvPr/>
        </p:nvSpPr>
        <p:spPr bwMode="auto">
          <a:xfrm>
            <a:off x="7615238" y="3921125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3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41814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4" name="Text Box 76"/>
          <p:cNvSpPr txBox="1">
            <a:spLocks noChangeArrowheads="1"/>
          </p:cNvSpPr>
          <p:nvPr/>
        </p:nvSpPr>
        <p:spPr bwMode="auto">
          <a:xfrm flipH="1">
            <a:off x="5911850" y="3967163"/>
            <a:ext cx="1063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5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6" name="Text Box 58"/>
          <p:cNvSpPr txBox="1">
            <a:spLocks noChangeArrowheads="1"/>
          </p:cNvSpPr>
          <p:nvPr/>
        </p:nvSpPr>
        <p:spPr bwMode="auto">
          <a:xfrm>
            <a:off x="5786438" y="3738563"/>
            <a:ext cx="4635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6666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7" name="Picture 8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63" y="3602038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8" name="Text Box 82"/>
          <p:cNvSpPr txBox="1">
            <a:spLocks noChangeArrowheads="1"/>
          </p:cNvSpPr>
          <p:nvPr/>
        </p:nvSpPr>
        <p:spPr bwMode="auto">
          <a:xfrm>
            <a:off x="6246813" y="35321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 </a:t>
            </a:r>
            <a:r>
              <a:rPr lang="pl-PL" sz="1100" b="1">
                <a:solidFill>
                  <a:srgbClr val="009999"/>
                </a:solidFill>
              </a:rPr>
              <a:t>15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49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374491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0" name="Text Box 89"/>
          <p:cNvSpPr txBox="1">
            <a:spLocks noChangeArrowheads="1"/>
          </p:cNvSpPr>
          <p:nvPr/>
        </p:nvSpPr>
        <p:spPr bwMode="auto">
          <a:xfrm>
            <a:off x="6143625" y="3698875"/>
            <a:ext cx="3730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51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75101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2" name="Text Box 76"/>
          <p:cNvSpPr txBox="1">
            <a:spLocks noChangeArrowheads="1"/>
          </p:cNvSpPr>
          <p:nvPr/>
        </p:nvSpPr>
        <p:spPr bwMode="auto">
          <a:xfrm>
            <a:off x="6884988" y="1714500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53" name="Text Box 76"/>
          <p:cNvSpPr txBox="1">
            <a:spLocks noChangeArrowheads="1"/>
          </p:cNvSpPr>
          <p:nvPr/>
        </p:nvSpPr>
        <p:spPr bwMode="auto">
          <a:xfrm>
            <a:off x="6562725" y="2506663"/>
            <a:ext cx="4619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54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2068513"/>
            <a:ext cx="147637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5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8" y="43513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6" name="Text Box 89"/>
          <p:cNvSpPr txBox="1">
            <a:spLocks noChangeArrowheads="1"/>
          </p:cNvSpPr>
          <p:nvPr/>
        </p:nvSpPr>
        <p:spPr bwMode="auto">
          <a:xfrm>
            <a:off x="6923088" y="4286250"/>
            <a:ext cx="4222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graphicFrame>
        <p:nvGraphicFramePr>
          <p:cNvPr id="15457" name="Obiekt 1"/>
          <p:cNvGraphicFramePr>
            <a:graphicFrameLocks noChangeAspect="1"/>
          </p:cNvGraphicFramePr>
          <p:nvPr/>
        </p:nvGraphicFramePr>
        <p:xfrm>
          <a:off x="4716463" y="3082925"/>
          <a:ext cx="187325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4" name="Obraz - mapa bitowa" r:id="rId24" imgW="304923" imgH="285866" progId="Paint.Picture">
                  <p:embed/>
                </p:oleObj>
              </mc:Choice>
              <mc:Fallback>
                <p:oleObj name="Obraz - mapa bitowa" r:id="rId24" imgW="304923" imgH="285866" progId="Paint.Picture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3082925"/>
                        <a:ext cx="187325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58" name="Text Box 89"/>
          <p:cNvSpPr txBox="1">
            <a:spLocks noChangeArrowheads="1"/>
          </p:cNvSpPr>
          <p:nvPr/>
        </p:nvSpPr>
        <p:spPr bwMode="auto">
          <a:xfrm>
            <a:off x="4797425" y="3046413"/>
            <a:ext cx="49530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59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13" y="4400550"/>
            <a:ext cx="147637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0" name="Text Box 89"/>
          <p:cNvSpPr txBox="1">
            <a:spLocks noChangeArrowheads="1"/>
          </p:cNvSpPr>
          <p:nvPr/>
        </p:nvSpPr>
        <p:spPr bwMode="auto">
          <a:xfrm>
            <a:off x="6511925" y="4379913"/>
            <a:ext cx="4222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1490900-856D-4697-8B28-CC42BC90FA4B}" type="slidenum">
              <a:rPr lang="pl-PL" sz="1200" b="1">
                <a:solidFill>
                  <a:schemeClr val="bg2"/>
                </a:solidFill>
              </a:rPr>
              <a:pPr algn="r" eaLnBrk="1" hangingPunct="1"/>
              <a:t>3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387" name="Rectangle 213"/>
          <p:cNvSpPr>
            <a:spLocks noChangeArrowheads="1"/>
          </p:cNvSpPr>
          <p:nvPr/>
        </p:nvSpPr>
        <p:spPr bwMode="auto">
          <a:xfrm>
            <a:off x="6372225" y="2195513"/>
            <a:ext cx="244792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pl-PL" sz="1200"/>
          </a:p>
          <a:p>
            <a:pPr marL="342900" indent="-254000" algn="just">
              <a:lnSpc>
                <a:spcPct val="90000"/>
              </a:lnSpc>
              <a:spcBef>
                <a:spcPct val="20000"/>
              </a:spcBef>
            </a:pPr>
            <a:r>
              <a:rPr lang="pl-PL" sz="1200"/>
              <a:t>	</a:t>
            </a:r>
            <a:endParaRPr lang="en-US" sz="1200"/>
          </a:p>
        </p:txBody>
      </p:sp>
      <p:sp>
        <p:nvSpPr>
          <p:cNvPr id="6" name="Rectangle 134"/>
          <p:cNvSpPr txBox="1">
            <a:spLocks noChangeArrowheads="1"/>
          </p:cNvSpPr>
          <p:nvPr/>
        </p:nvSpPr>
        <p:spPr bwMode="auto">
          <a:xfrm>
            <a:off x="1403350" y="246063"/>
            <a:ext cx="70564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selling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area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growth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6389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75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1" y="706437"/>
            <a:ext cx="6192837" cy="527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9FB013E-8435-4540-9D14-3993CED84DAF}" type="slidenum">
              <a:rPr lang="pl-PL" sz="1200" b="1">
                <a:solidFill>
                  <a:schemeClr val="bg2"/>
                </a:solidFill>
              </a:rPr>
              <a:pPr algn="r" eaLnBrk="1" hangingPunct="1"/>
              <a:t>4</a:t>
            </a:fld>
            <a:endParaRPr lang="pl-PL" sz="1200" b="1">
              <a:solidFill>
                <a:schemeClr val="bg2"/>
              </a:solidFill>
            </a:endParaRPr>
          </a:p>
        </p:txBody>
      </p:sp>
      <p:graphicFrame>
        <p:nvGraphicFramePr>
          <p:cNvPr id="2" name="Object 3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550656"/>
              </p:ext>
            </p:extLst>
          </p:nvPr>
        </p:nvGraphicFramePr>
        <p:xfrm>
          <a:off x="3347864" y="697484"/>
          <a:ext cx="6937632" cy="5244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366712" y="1588"/>
            <a:ext cx="8388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tx2"/>
                </a:solidFill>
                <a:latin typeface="Century Gothic" pitchFamily="34" charset="0"/>
              </a:rPr>
              <a:t>Retail sale </a:t>
            </a:r>
            <a:r>
              <a:rPr lang="pl-PL" sz="2400" b="1" dirty="0" err="1" smtClean="0">
                <a:solidFill>
                  <a:schemeClr val="tx2"/>
                </a:solidFill>
                <a:latin typeface="Century Gothic" pitchFamily="34" charset="0"/>
              </a:rPr>
              <a:t>revenue</a:t>
            </a:r>
            <a:r>
              <a:rPr lang="pl-PL" sz="24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pl-PL" sz="2400" b="1" dirty="0" err="1" smtClean="0">
                <a:solidFill>
                  <a:schemeClr val="tx2"/>
                </a:solidFill>
                <a:latin typeface="Century Gothic" pitchFamily="34" charset="0"/>
              </a:rPr>
              <a:t>split</a:t>
            </a:r>
            <a:r>
              <a:rPr lang="pl-PL" sz="2400" b="1" dirty="0" smtClean="0">
                <a:solidFill>
                  <a:schemeClr val="tx2"/>
                </a:solidFill>
                <a:latin typeface="Century Gothic" pitchFamily="34" charset="0"/>
              </a:rPr>
              <a:t> by </a:t>
            </a:r>
            <a:r>
              <a:rPr lang="pl-PL" sz="2400" b="1" dirty="0" err="1" smtClean="0">
                <a:solidFill>
                  <a:schemeClr val="tx2"/>
                </a:solidFill>
                <a:latin typeface="Century Gothic" pitchFamily="34" charset="0"/>
              </a:rPr>
              <a:t>brands</a:t>
            </a:r>
            <a:endParaRPr lang="pl-PL" sz="24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graphicFrame>
        <p:nvGraphicFramePr>
          <p:cNvPr id="3" name="Object 3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607052"/>
              </p:ext>
            </p:extLst>
          </p:nvPr>
        </p:nvGraphicFramePr>
        <p:xfrm>
          <a:off x="-1764704" y="548680"/>
          <a:ext cx="8315326" cy="5291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414" name="Picture 264" descr="d:\Users\dpachla\Desktop\Prezent_LPP_stopka logotyp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5942013"/>
            <a:ext cx="9144001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6D06B1B-75CB-48B5-ABB2-8A837C0BE84A}" type="slidenum">
              <a:rPr lang="pl-PL" sz="1200" b="1">
                <a:solidFill>
                  <a:schemeClr val="bg2"/>
                </a:solidFill>
              </a:rPr>
              <a:pPr algn="r" eaLnBrk="1" hangingPunct="1"/>
              <a:t>5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11188" y="115888"/>
            <a:ext cx="835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</a:t>
            </a:r>
            <a:r>
              <a:rPr lang="en-US" sz="2400" b="1" kern="0" dirty="0" smtClean="0">
                <a:latin typeface="+mj-lt"/>
                <a:ea typeface="+mj-ea"/>
                <a:cs typeface="+mj-cs"/>
              </a:rPr>
              <a:t> RESERVED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brand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[PLN mln</a:t>
            </a:r>
            <a:r>
              <a:rPr lang="pl-PL" sz="2400" b="1" kern="0" dirty="0">
                <a:latin typeface="+mj-lt"/>
                <a:ea typeface="+mj-ea"/>
                <a:cs typeface="+mj-cs"/>
              </a:rPr>
              <a:t>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843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Łącznik prostoliniowy 2"/>
          <p:cNvCxnSpPr/>
          <p:nvPr/>
        </p:nvCxnSpPr>
        <p:spPr bwMode="auto">
          <a:xfrm>
            <a:off x="5940425" y="2565400"/>
            <a:ext cx="1944688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DA6E72A-DE7D-4BE2-8FAC-A2D4FD1ED86C}" type="slidenum">
              <a:rPr lang="pl-PL" sz="1200" b="1">
                <a:solidFill>
                  <a:schemeClr val="bg2"/>
                </a:solidFill>
              </a:rPr>
              <a:pPr algn="r" eaLnBrk="1" hangingPunct="1"/>
              <a:t>6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971550" y="115888"/>
            <a:ext cx="74882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 CROPP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brand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[PLN mln</a:t>
            </a:r>
            <a:r>
              <a:rPr lang="pl-PL" sz="2400" b="1" kern="0" dirty="0">
                <a:latin typeface="+mj-lt"/>
                <a:ea typeface="+mj-ea"/>
                <a:cs typeface="+mj-cs"/>
              </a:rPr>
              <a:t>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946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5940425" y="2133600"/>
            <a:ext cx="1871663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7DD87F-FB2D-4B6D-9F09-7CA627372AEB}" type="slidenum">
              <a:rPr lang="pl-PL" sz="1200" b="1">
                <a:solidFill>
                  <a:schemeClr val="bg2"/>
                </a:solidFill>
              </a:rPr>
              <a:pPr algn="r" eaLnBrk="1" hangingPunct="1"/>
              <a:t>7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827088" y="115888"/>
            <a:ext cx="76327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 HOUSE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brand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[PLN mln</a:t>
            </a:r>
            <a:r>
              <a:rPr lang="pl-PL" sz="2400" b="1" kern="0" dirty="0">
                <a:latin typeface="+mj-lt"/>
                <a:ea typeface="+mj-ea"/>
                <a:cs typeface="+mj-cs"/>
              </a:rPr>
              <a:t>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048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6011863" y="2497138"/>
            <a:ext cx="1944687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A6D8BFE-B0D1-47CF-AEA6-5BCAF9C9CC4D}" type="slidenum">
              <a:rPr lang="pl-PL" sz="1200" b="1">
                <a:solidFill>
                  <a:schemeClr val="bg2"/>
                </a:solidFill>
              </a:rPr>
              <a:pPr algn="r" eaLnBrk="1" hangingPunct="1"/>
              <a:t>8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 MOHITO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brand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[PLN mln]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150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75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6011863" y="2276475"/>
            <a:ext cx="2016125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5008073-A89D-483D-AA08-9010AFE94BA6}" type="slidenum">
              <a:rPr lang="pl-PL" sz="1200" b="1">
                <a:solidFill>
                  <a:schemeClr val="bg2"/>
                </a:solidFill>
              </a:rPr>
              <a:pPr algn="r" eaLnBrk="1" hangingPunct="1"/>
              <a:t>9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 SINSAY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brand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[PLN mln]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2532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Łącznik prostoliniowy 6"/>
          <p:cNvCxnSpPr/>
          <p:nvPr/>
        </p:nvCxnSpPr>
        <p:spPr bwMode="auto">
          <a:xfrm>
            <a:off x="3635375" y="3933825"/>
            <a:ext cx="403225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A1CE76C-C84D-4AE3-B216-0444DD896ABD}" type="slidenum">
              <a:rPr lang="pl-PL" sz="1200" b="1">
                <a:solidFill>
                  <a:schemeClr val="bg2"/>
                </a:solidFill>
              </a:rPr>
              <a:pPr algn="r" eaLnBrk="1" hangingPunct="1"/>
              <a:t>10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 smtClean="0">
                <a:latin typeface="+mj-lt"/>
                <a:ea typeface="+mj-ea"/>
                <a:cs typeface="+mj-cs"/>
              </a:rPr>
              <a:t>Retail sale </a:t>
            </a:r>
            <a:r>
              <a:rPr lang="pl-PL" sz="2400" b="1" kern="0" dirty="0" err="1" smtClean="0">
                <a:latin typeface="+mj-lt"/>
                <a:ea typeface="+mj-ea"/>
                <a:cs typeface="+mj-cs"/>
              </a:rPr>
              <a:t>revenue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2400" b="1" kern="0" dirty="0">
                <a:latin typeface="+mj-lt"/>
                <a:ea typeface="+mj-ea"/>
                <a:cs typeface="+mj-cs"/>
              </a:rPr>
              <a:t>e-commerce [</a:t>
            </a:r>
            <a:r>
              <a:rPr lang="pl-PL" sz="2400" b="1" kern="0" dirty="0" smtClean="0">
                <a:latin typeface="+mj-lt"/>
                <a:ea typeface="+mj-ea"/>
                <a:cs typeface="+mj-cs"/>
              </a:rPr>
              <a:t>PLN mln]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355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3635375" y="3789363"/>
            <a:ext cx="403225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9A56B0C-0B50-48AE-BB95-E1CE3797E59D}" type="slidenum">
              <a:rPr lang="pl-PL" sz="1200" b="1">
                <a:solidFill>
                  <a:schemeClr val="bg2"/>
                </a:solidFill>
              </a:rPr>
              <a:pPr algn="r" eaLnBrk="1" hangingPunct="1"/>
              <a:t>11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1357313" y="4445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latin typeface="+mj-lt"/>
                <a:ea typeface="+mj-ea"/>
                <a:cs typeface="+mj-cs"/>
              </a:rPr>
              <a:t>Change</a:t>
            </a:r>
            <a:r>
              <a:rPr lang="pl-PL" sz="2200" kern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2200" kern="0" dirty="0" err="1" smtClean="0">
                <a:latin typeface="+mj-lt"/>
                <a:ea typeface="+mj-ea"/>
                <a:cs typeface="+mj-cs"/>
              </a:rPr>
              <a:t>Efficiency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458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4200"/>
            <a:ext cx="8135937" cy="275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5338"/>
            <a:ext cx="8135937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4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5071C1A-A92C-4F04-AAE8-740F2A5C5F2E}" type="slidenum">
              <a:rPr lang="pl-PL" sz="1200" b="1">
                <a:solidFill>
                  <a:schemeClr val="bg2"/>
                </a:solidFill>
              </a:rPr>
              <a:pPr algn="r" eaLnBrk="1" hangingPunct="1"/>
              <a:t>12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1116013" y="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latin typeface="+mj-lt"/>
                <a:ea typeface="+mj-ea"/>
                <a:cs typeface="+mj-cs"/>
              </a:rPr>
              <a:t>Change</a:t>
            </a:r>
            <a:r>
              <a:rPr lang="pl-PL" sz="2200" kern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2200" kern="0" dirty="0" err="1" smtClean="0">
                <a:latin typeface="+mj-lt"/>
                <a:ea typeface="+mj-ea"/>
                <a:cs typeface="+mj-cs"/>
              </a:rPr>
              <a:t>Efficiency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560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74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50863"/>
            <a:ext cx="8135937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00413"/>
            <a:ext cx="813593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numeru slajdu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552FF72-AF87-428F-9AE3-B89581A74FE7}" type="slidenum">
              <a:rPr lang="pl-PL" sz="1200" b="1">
                <a:solidFill>
                  <a:schemeClr val="bg2"/>
                </a:solidFill>
              </a:rPr>
              <a:pPr algn="r" eaLnBrk="1" hangingPunct="1"/>
              <a:t>13</a:t>
            </a:fld>
            <a:endParaRPr lang="pl-PL" sz="1200" b="1">
              <a:solidFill>
                <a:schemeClr val="bg2"/>
              </a:solidFill>
            </a:endParaRPr>
          </a:p>
        </p:txBody>
      </p:sp>
      <p:graphicFrame>
        <p:nvGraphicFramePr>
          <p:cNvPr id="2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738707"/>
              </p:ext>
            </p:extLst>
          </p:nvPr>
        </p:nvGraphicFramePr>
        <p:xfrm>
          <a:off x="230188" y="782638"/>
          <a:ext cx="8283575" cy="5500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1476375" y="0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smtClean="0">
                <a:latin typeface="+mj-lt"/>
                <a:ea typeface="+mj-ea"/>
                <a:cs typeface="+mj-cs"/>
              </a:rPr>
              <a:t>Gross </a:t>
            </a:r>
            <a:r>
              <a:rPr lang="pl-PL" sz="2200" kern="0" dirty="0" err="1" smtClean="0">
                <a:latin typeface="+mj-lt"/>
                <a:ea typeface="+mj-ea"/>
                <a:cs typeface="+mj-cs"/>
              </a:rPr>
              <a:t>Margin</a:t>
            </a:r>
            <a:r>
              <a:rPr lang="pl-PL" sz="2200" kern="0" dirty="0" smtClean="0">
                <a:latin typeface="+mj-lt"/>
                <a:ea typeface="+mj-ea"/>
                <a:cs typeface="+mj-cs"/>
              </a:rPr>
              <a:t> on Sales (%)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6629" name="Picture 125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714FC87-A988-427A-9004-A706CF8A90AE}" type="slidenum">
              <a:rPr lang="pl-PL" sz="1200">
                <a:solidFill>
                  <a:schemeClr val="bg2"/>
                </a:solidFill>
                <a:latin typeface="Century Gothic" pitchFamily="34" charset="0"/>
              </a:rPr>
              <a:pPr algn="r" eaLnBrk="1" hangingPunct="1"/>
              <a:t>14</a:t>
            </a:fld>
            <a:endParaRPr lang="pl-PL" sz="1200">
              <a:solidFill>
                <a:schemeClr val="bg2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50800" y="958850"/>
          <a:ext cx="5765800" cy="511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670456"/>
              </p:ext>
            </p:extLst>
          </p:nvPr>
        </p:nvGraphicFramePr>
        <p:xfrm>
          <a:off x="0" y="549275"/>
          <a:ext cx="8782050" cy="545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115888"/>
            <a:ext cx="882047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000" kern="0" dirty="0" smtClean="0">
                <a:cs typeface="+mn-cs"/>
              </a:rPr>
              <a:t>SG&amp;A</a:t>
            </a:r>
            <a:r>
              <a:rPr lang="pl-PL" sz="2000" kern="0" dirty="0">
                <a:cs typeface="+mn-cs"/>
              </a:rPr>
              <a:t> </a:t>
            </a:r>
            <a:r>
              <a:rPr lang="pl-PL" sz="2000" kern="0" dirty="0" err="1" smtClean="0">
                <a:cs typeface="+mn-cs"/>
              </a:rPr>
              <a:t>Costs</a:t>
            </a:r>
            <a:r>
              <a:rPr lang="pl-PL" sz="2000" kern="0" dirty="0" smtClean="0">
                <a:cs typeface="+mn-cs"/>
              </a:rPr>
              <a:t> per </a:t>
            </a:r>
            <a:r>
              <a:rPr lang="pl-PL" sz="2000" kern="0" dirty="0" err="1" smtClean="0">
                <a:cs typeface="+mn-cs"/>
              </a:rPr>
              <a:t>sqm</a:t>
            </a:r>
            <a:r>
              <a:rPr lang="pl-PL" sz="2000" kern="0" dirty="0" smtClean="0">
                <a:cs typeface="+mn-cs"/>
              </a:rPr>
              <a:t> in PLN (Total </a:t>
            </a:r>
            <a:r>
              <a:rPr lang="pl-PL" sz="2000" kern="0" dirty="0" err="1" smtClean="0">
                <a:cs typeface="+mn-cs"/>
              </a:rPr>
              <a:t>costs</a:t>
            </a:r>
            <a:r>
              <a:rPr lang="pl-PL" sz="2000" kern="0" dirty="0" smtClean="0">
                <a:cs typeface="+mn-cs"/>
              </a:rPr>
              <a:t>/Total </a:t>
            </a:r>
            <a:r>
              <a:rPr lang="pl-PL" sz="2000" kern="0" dirty="0" err="1" smtClean="0">
                <a:cs typeface="+mn-cs"/>
              </a:rPr>
              <a:t>selling</a:t>
            </a:r>
            <a:r>
              <a:rPr lang="pl-PL" sz="2000" kern="0" dirty="0" smtClean="0">
                <a:cs typeface="+mn-cs"/>
              </a:rPr>
              <a:t> </a:t>
            </a:r>
            <a:r>
              <a:rPr lang="pl-PL" sz="2000" kern="0" dirty="0" err="1" smtClean="0">
                <a:cs typeface="+mn-cs"/>
              </a:rPr>
              <a:t>space</a:t>
            </a:r>
            <a:r>
              <a:rPr lang="pl-PL" sz="2000" kern="0" dirty="0" smtClean="0">
                <a:cs typeface="+mn-cs"/>
              </a:rPr>
              <a:t> in </a:t>
            </a:r>
            <a:r>
              <a:rPr lang="pl-PL" sz="2000" kern="0" dirty="0" err="1" smtClean="0">
                <a:cs typeface="+mn-cs"/>
              </a:rPr>
              <a:t>sqm</a:t>
            </a:r>
            <a:r>
              <a:rPr lang="pl-PL" sz="2000" kern="0" dirty="0" smtClean="0">
                <a:cs typeface="+mn-cs"/>
              </a:rPr>
              <a:t>/</a:t>
            </a:r>
            <a:r>
              <a:rPr lang="pl-PL" sz="2000" kern="0" dirty="0" err="1" smtClean="0">
                <a:cs typeface="+mn-cs"/>
              </a:rPr>
              <a:t>Month</a:t>
            </a:r>
            <a:r>
              <a:rPr lang="pl-PL" sz="2000" kern="0" dirty="0" smtClean="0">
                <a:cs typeface="+mn-cs"/>
              </a:rPr>
              <a:t>)</a:t>
            </a:r>
            <a:endParaRPr lang="en-US" sz="2000" kern="0" dirty="0">
              <a:cs typeface="+mn-cs"/>
            </a:endParaRPr>
          </a:p>
        </p:txBody>
      </p:sp>
      <p:pic>
        <p:nvPicPr>
          <p:cNvPr id="27654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22950"/>
            <a:ext cx="80041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BDA7DDD-62BF-48F3-BB1F-C53F412E95C2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15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50800" y="958850"/>
          <a:ext cx="5765800" cy="511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293968"/>
              </p:ext>
            </p:extLst>
          </p:nvPr>
        </p:nvGraphicFramePr>
        <p:xfrm>
          <a:off x="54842" y="489744"/>
          <a:ext cx="8893175" cy="581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07504" y="4763"/>
            <a:ext cx="9001571" cy="6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Costs</a:t>
            </a: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own</a:t>
            </a: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stores (Rent / </a:t>
            </a: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Personnel</a:t>
            </a: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Other</a:t>
            </a: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 in PLN/</a:t>
            </a: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sqm</a:t>
            </a: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pl-PL" sz="22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month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8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05488"/>
            <a:ext cx="80041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F71A055-C3A4-4E2D-B506-534AB6BD43F8}" type="slidenum">
              <a:rPr lang="pl-PL" sz="1200" b="1">
                <a:solidFill>
                  <a:schemeClr val="bg2"/>
                </a:solidFill>
              </a:rPr>
              <a:pPr algn="r" eaLnBrk="1" hangingPunct="1"/>
              <a:t>16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452" name="Rectangle 2"/>
          <p:cNvSpPr txBox="1">
            <a:spLocks noChangeArrowheads="1"/>
          </p:cNvSpPr>
          <p:nvPr/>
        </p:nvSpPr>
        <p:spPr bwMode="auto">
          <a:xfrm>
            <a:off x="795338" y="103188"/>
            <a:ext cx="75517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dirty="0" err="1" smtClean="0">
                <a:latin typeface="+mj-lt"/>
                <a:cs typeface="+mn-cs"/>
              </a:rPr>
              <a:t>Consolidated</a:t>
            </a:r>
            <a:r>
              <a:rPr lang="pl-PL" sz="2200" dirty="0" smtClean="0">
                <a:latin typeface="+mj-lt"/>
                <a:cs typeface="+mn-cs"/>
              </a:rPr>
              <a:t> Profit &amp; </a:t>
            </a:r>
            <a:r>
              <a:rPr lang="pl-PL" sz="2200" dirty="0" err="1" smtClean="0">
                <a:latin typeface="+mj-lt"/>
                <a:cs typeface="+mn-cs"/>
              </a:rPr>
              <a:t>Loss</a:t>
            </a:r>
            <a:r>
              <a:rPr lang="pl-PL" sz="2200" dirty="0" smtClean="0">
                <a:latin typeface="+mj-lt"/>
                <a:cs typeface="+mn-cs"/>
              </a:rPr>
              <a:t> </a:t>
            </a:r>
            <a:r>
              <a:rPr lang="pl-PL" sz="2200" dirty="0" err="1" smtClean="0">
                <a:latin typeface="+mj-lt"/>
                <a:cs typeface="+mn-cs"/>
              </a:rPr>
              <a:t>Account</a:t>
            </a:r>
            <a:r>
              <a:rPr lang="pl-PL" sz="2200" dirty="0" smtClean="0">
                <a:latin typeface="+mj-lt"/>
                <a:cs typeface="+mn-cs"/>
              </a:rPr>
              <a:t> I-IIIQ </a:t>
            </a:r>
            <a:r>
              <a:rPr lang="pl-PL" sz="2200" dirty="0">
                <a:latin typeface="+mj-lt"/>
                <a:cs typeface="+mn-cs"/>
              </a:rPr>
              <a:t>2014 </a:t>
            </a:r>
            <a:endParaRPr lang="en-US" sz="2200" dirty="0">
              <a:latin typeface="+mj-lt"/>
              <a:cs typeface="+mn-cs"/>
            </a:endParaRPr>
          </a:p>
        </p:txBody>
      </p:sp>
      <p:pic>
        <p:nvPicPr>
          <p:cNvPr id="2970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855663"/>
            <a:ext cx="7553325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1595831-A4BC-4858-B2A3-9E202BB34A64}" type="slidenum">
              <a:rPr lang="pl-PL" sz="1200" b="1">
                <a:solidFill>
                  <a:schemeClr val="bg2"/>
                </a:solidFill>
              </a:rPr>
              <a:pPr algn="r" eaLnBrk="1" hangingPunct="1"/>
              <a:t>17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452" name="Rectangle 2"/>
          <p:cNvSpPr txBox="1">
            <a:spLocks noChangeArrowheads="1"/>
          </p:cNvSpPr>
          <p:nvPr/>
        </p:nvSpPr>
        <p:spPr bwMode="auto">
          <a:xfrm>
            <a:off x="795338" y="103188"/>
            <a:ext cx="75517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dirty="0" err="1"/>
              <a:t>Consolidated</a:t>
            </a:r>
            <a:r>
              <a:rPr lang="pl-PL" sz="2200" dirty="0"/>
              <a:t> Profit &amp; </a:t>
            </a:r>
            <a:r>
              <a:rPr lang="pl-PL" sz="2200" dirty="0" err="1"/>
              <a:t>Loss</a:t>
            </a:r>
            <a:r>
              <a:rPr lang="pl-PL" sz="2200" dirty="0"/>
              <a:t> </a:t>
            </a:r>
            <a:r>
              <a:rPr lang="pl-PL" sz="2200" dirty="0" err="1"/>
              <a:t>Account</a:t>
            </a:r>
            <a:r>
              <a:rPr lang="pl-PL" sz="2200" dirty="0"/>
              <a:t>  </a:t>
            </a:r>
            <a:r>
              <a:rPr lang="pl-PL" sz="2200" dirty="0" smtClean="0"/>
              <a:t>IIIQ </a:t>
            </a:r>
            <a:r>
              <a:rPr lang="pl-PL" sz="2200" dirty="0"/>
              <a:t>2014 </a:t>
            </a:r>
            <a:endParaRPr lang="en-US" sz="2200" dirty="0"/>
          </a:p>
        </p:txBody>
      </p:sp>
      <p:pic>
        <p:nvPicPr>
          <p:cNvPr id="3072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860425"/>
            <a:ext cx="755332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42B8739-59EC-4C5E-B389-98DC55C1E380}" type="slidenum">
              <a:rPr lang="pl-PL" sz="1200" b="1">
                <a:solidFill>
                  <a:schemeClr val="bg2"/>
                </a:solidFill>
              </a:rPr>
              <a:pPr algn="r" eaLnBrk="1" hangingPunct="1"/>
              <a:t>18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148"/>
          <p:cNvSpPr txBox="1">
            <a:spLocks noChangeArrowheads="1"/>
          </p:cNvSpPr>
          <p:nvPr/>
        </p:nvSpPr>
        <p:spPr bwMode="auto">
          <a:xfrm>
            <a:off x="1403350" y="0"/>
            <a:ext cx="70564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latin typeface="+mj-lt"/>
                <a:ea typeface="+mj-ea"/>
                <a:cs typeface="+mj-cs"/>
              </a:rPr>
              <a:t>Consolidated</a:t>
            </a:r>
            <a:r>
              <a:rPr lang="pl-PL" sz="2200" kern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2200" kern="0" dirty="0" err="1" smtClean="0">
                <a:latin typeface="+mj-lt"/>
                <a:ea typeface="+mj-ea"/>
                <a:cs typeface="+mj-cs"/>
              </a:rPr>
              <a:t>Balance</a:t>
            </a:r>
            <a:r>
              <a:rPr lang="pl-PL" sz="2200" kern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2200" kern="0" dirty="0" err="1" smtClean="0">
                <a:latin typeface="+mj-lt"/>
                <a:ea typeface="+mj-ea"/>
                <a:cs typeface="+mj-cs"/>
              </a:rPr>
              <a:t>Sheet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3174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5" y="513580"/>
            <a:ext cx="8104510" cy="5444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F03DC81-3DE4-44D8-BFF2-4BFF8C636BBC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19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2200" b="1" kern="0" dirty="0">
              <a:solidFill>
                <a:srgbClr val="000000"/>
              </a:solidFill>
              <a:latin typeface="Century Gothic"/>
              <a:cs typeface="+mn-cs"/>
            </a:endParaRPr>
          </a:p>
        </p:txBody>
      </p:sp>
      <p:pic>
        <p:nvPicPr>
          <p:cNvPr id="32772" name="Obraz 1" descr="Opis: Logo firm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844824"/>
            <a:ext cx="4103688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Operating </a:t>
            </a:r>
            <a:r>
              <a:rPr lang="pl-PL" sz="1800" dirty="0" err="1" smtClean="0"/>
              <a:t>Costs</a:t>
            </a:r>
            <a:r>
              <a:rPr lang="pl-PL" sz="1800" dirty="0" smtClean="0"/>
              <a:t> I-IIIQ </a:t>
            </a:r>
          </a:p>
          <a:p>
            <a:pPr marL="0" indent="0">
              <a:buFontTx/>
              <a:buNone/>
              <a:defRPr/>
            </a:pPr>
            <a:r>
              <a:rPr lang="pl-PL" sz="1800" dirty="0"/>
              <a:t>	</a:t>
            </a:r>
            <a:r>
              <a:rPr lang="pl-PL" sz="1800" dirty="0" smtClean="0"/>
              <a:t>	    </a:t>
            </a:r>
            <a:r>
              <a:rPr lang="pl-PL" sz="1800" u="sng" dirty="0" smtClean="0"/>
              <a:t>Total   57,4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Impairments</a:t>
            </a:r>
            <a:r>
              <a:rPr lang="pl-PL" sz="1400" dirty="0" smtClean="0"/>
              <a:t>                               13,8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Inventory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                    30,2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Donations</a:t>
            </a:r>
            <a:r>
              <a:rPr lang="pl-PL" sz="1400" dirty="0" smtClean="0"/>
              <a:t> and </a:t>
            </a:r>
            <a:r>
              <a:rPr lang="pl-PL" sz="1400" dirty="0" err="1" smtClean="0"/>
              <a:t>write-offs</a:t>
            </a:r>
            <a:r>
              <a:rPr lang="pl-PL" sz="1400" dirty="0" smtClean="0"/>
              <a:t>            8,2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9" name="Symbol zastępczy zawartości 13"/>
          <p:cNvSpPr txBox="1">
            <a:spLocks/>
          </p:cNvSpPr>
          <p:nvPr/>
        </p:nvSpPr>
        <p:spPr>
          <a:xfrm>
            <a:off x="4770438" y="1844824"/>
            <a:ext cx="3970337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Operating </a:t>
            </a:r>
            <a:r>
              <a:rPr lang="pl-PL" sz="1800" dirty="0" err="1" smtClean="0"/>
              <a:t>Income</a:t>
            </a:r>
            <a:r>
              <a:rPr lang="pl-PL" sz="1800" dirty="0" smtClean="0"/>
              <a:t>  I-IIIQ    </a:t>
            </a:r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		     </a:t>
            </a:r>
            <a:r>
              <a:rPr lang="pl-PL" sz="1800" u="sng" dirty="0" smtClean="0"/>
              <a:t>Total  27,0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Compensation</a:t>
            </a:r>
            <a:r>
              <a:rPr lang="pl-PL" sz="1400" dirty="0" smtClean="0"/>
              <a:t> for </a:t>
            </a:r>
            <a:r>
              <a:rPr lang="pl-PL" sz="1400" dirty="0" err="1" smtClean="0"/>
              <a:t>inv</a:t>
            </a:r>
            <a:r>
              <a:rPr lang="pl-PL" sz="1400" dirty="0" smtClean="0"/>
              <a:t>.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 9,1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Profit on </a:t>
            </a:r>
            <a:r>
              <a:rPr lang="pl-PL" sz="1400" dirty="0" err="1" smtClean="0"/>
              <a:t>assets</a:t>
            </a:r>
            <a:r>
              <a:rPr lang="pl-PL" sz="1400" dirty="0" smtClean="0"/>
              <a:t> sale                 11,4</a:t>
            </a:r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23850" y="115888"/>
            <a:ext cx="88201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cs typeface="+mn-cs"/>
              </a:rPr>
              <a:t>Other</a:t>
            </a:r>
            <a:r>
              <a:rPr lang="pl-PL" sz="2200" kern="0" dirty="0" smtClean="0">
                <a:cs typeface="+mn-cs"/>
              </a:rPr>
              <a:t> Operating </a:t>
            </a:r>
            <a:r>
              <a:rPr lang="pl-PL" sz="2200" kern="0" dirty="0" err="1" smtClean="0">
                <a:cs typeface="+mn-cs"/>
              </a:rPr>
              <a:t>Income</a:t>
            </a:r>
            <a:r>
              <a:rPr lang="pl-PL" sz="2200" kern="0" dirty="0" smtClean="0">
                <a:cs typeface="+mn-cs"/>
              </a:rPr>
              <a:t> and </a:t>
            </a:r>
            <a:r>
              <a:rPr lang="pl-PL" sz="2200" kern="0" dirty="0" err="1" smtClean="0">
                <a:cs typeface="+mn-cs"/>
              </a:rPr>
              <a:t>Costs</a:t>
            </a:r>
            <a:r>
              <a:rPr lang="pl-PL" sz="2200" kern="0" dirty="0" smtClean="0">
                <a:cs typeface="+mn-cs"/>
              </a:rPr>
              <a:t> for I-IIIQ [PLN mln</a:t>
            </a:r>
            <a:r>
              <a:rPr lang="pl-PL" sz="2200" kern="0" dirty="0">
                <a:cs typeface="+mn-cs"/>
              </a:rPr>
              <a:t>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3277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F9A3653-7B30-4C0D-A25B-BD386CBD14C4}" type="slidenum">
              <a:rPr lang="pl-PL" sz="1200" b="1">
                <a:solidFill>
                  <a:srgbClr val="808080"/>
                </a:solidFill>
              </a:rPr>
              <a:pPr algn="r" eaLnBrk="1" hangingPunct="1"/>
              <a:t>20</a:t>
            </a:fld>
            <a:endParaRPr lang="pl-PL" sz="1200" b="1">
              <a:solidFill>
                <a:srgbClr val="808080"/>
              </a:solidFill>
            </a:endParaRPr>
          </a:p>
        </p:txBody>
      </p:sp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844675"/>
            <a:ext cx="4103688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Financial </a:t>
            </a:r>
            <a:r>
              <a:rPr lang="pl-PL" sz="1800" dirty="0" err="1" smtClean="0"/>
              <a:t>Costs</a:t>
            </a:r>
            <a:r>
              <a:rPr lang="pl-PL" sz="1800" dirty="0" smtClean="0"/>
              <a:t>       I-IIIQ      </a:t>
            </a:r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		      </a:t>
            </a:r>
            <a:r>
              <a:rPr lang="pl-PL" sz="1800" u="sng" dirty="0" smtClean="0"/>
              <a:t>Total  76,6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FX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                                62,9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Interests</a:t>
            </a:r>
            <a:r>
              <a:rPr lang="pl-PL" sz="1400" dirty="0" smtClean="0"/>
              <a:t> </a:t>
            </a:r>
            <a:r>
              <a:rPr lang="pl-PL" sz="1400" dirty="0" err="1" smtClean="0"/>
              <a:t>paid</a:t>
            </a:r>
            <a:r>
              <a:rPr lang="pl-PL" sz="1400" dirty="0" smtClean="0"/>
              <a:t>                              11,0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Commisions</a:t>
            </a:r>
            <a:r>
              <a:rPr lang="pl-PL" sz="1400" dirty="0" smtClean="0"/>
              <a:t> and </a:t>
            </a:r>
            <a:r>
              <a:rPr lang="pl-PL" sz="1400" dirty="0" err="1" smtClean="0"/>
              <a:t>Fees</a:t>
            </a:r>
            <a:r>
              <a:rPr lang="pl-PL" sz="1400" dirty="0" smtClean="0"/>
              <a:t>                2,6</a:t>
            </a:r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400" b="0" dirty="0"/>
          </a:p>
        </p:txBody>
      </p:sp>
      <p:sp>
        <p:nvSpPr>
          <p:cNvPr id="8" name="Symbol zastępczy zawartości 13"/>
          <p:cNvSpPr txBox="1">
            <a:spLocks/>
          </p:cNvSpPr>
          <p:nvPr/>
        </p:nvSpPr>
        <p:spPr>
          <a:xfrm>
            <a:off x="4745038" y="1844675"/>
            <a:ext cx="3970337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Financial </a:t>
            </a:r>
            <a:r>
              <a:rPr lang="pl-PL" sz="1800" dirty="0" err="1" smtClean="0"/>
              <a:t>Income</a:t>
            </a:r>
            <a:r>
              <a:rPr lang="pl-PL" sz="1800" dirty="0" smtClean="0"/>
              <a:t>  I-IIIQ                                     		       </a:t>
            </a:r>
            <a:r>
              <a:rPr lang="pl-PL" sz="1800" u="sng" dirty="0" smtClean="0"/>
              <a:t>Total  2,0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Interests</a:t>
            </a:r>
            <a:r>
              <a:rPr lang="pl-PL" sz="1400" dirty="0" smtClean="0"/>
              <a:t> </a:t>
            </a:r>
            <a:r>
              <a:rPr lang="pl-PL" sz="1400" dirty="0" err="1" smtClean="0"/>
              <a:t>income</a:t>
            </a:r>
            <a:r>
              <a:rPr lang="pl-PL" sz="1400" dirty="0" smtClean="0"/>
              <a:t>                         1,8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Other</a:t>
            </a:r>
            <a:r>
              <a:rPr lang="pl-PL" sz="1400" dirty="0" smtClean="0"/>
              <a:t>                                            0,2      </a:t>
            </a: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u="sng" dirty="0"/>
          </a:p>
        </p:txBody>
      </p:sp>
      <p:pic>
        <p:nvPicPr>
          <p:cNvPr id="3379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8363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3850" y="115888"/>
            <a:ext cx="88201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cs typeface="+mn-cs"/>
              </a:rPr>
              <a:t>Other</a:t>
            </a:r>
            <a:r>
              <a:rPr lang="pl-PL" sz="2200" kern="0" dirty="0" smtClean="0">
                <a:cs typeface="+mn-cs"/>
              </a:rPr>
              <a:t>  Financial </a:t>
            </a:r>
            <a:r>
              <a:rPr lang="pl-PL" sz="2200" kern="0" dirty="0" err="1" smtClean="0">
                <a:cs typeface="+mn-cs"/>
              </a:rPr>
              <a:t>Income</a:t>
            </a:r>
            <a:r>
              <a:rPr lang="pl-PL" sz="2200" kern="0" dirty="0" smtClean="0">
                <a:cs typeface="+mn-cs"/>
              </a:rPr>
              <a:t> and </a:t>
            </a:r>
            <a:r>
              <a:rPr lang="pl-PL" sz="2200" kern="0" dirty="0" err="1" smtClean="0">
                <a:cs typeface="+mn-cs"/>
              </a:rPr>
              <a:t>Costs</a:t>
            </a:r>
            <a:r>
              <a:rPr lang="pl-PL" sz="2200" kern="0" dirty="0" smtClean="0">
                <a:cs typeface="+mn-cs"/>
              </a:rPr>
              <a:t> for I-IIIQ [PLN mln</a:t>
            </a:r>
            <a:r>
              <a:rPr lang="pl-PL" sz="2200" kern="0" dirty="0">
                <a:cs typeface="+mn-cs"/>
              </a:rPr>
              <a:t>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B3889F0-AF7B-4598-8500-C689830292C8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21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2200" b="1" kern="0" dirty="0">
              <a:solidFill>
                <a:srgbClr val="000000"/>
              </a:solidFill>
              <a:latin typeface="Century Gothic"/>
              <a:cs typeface="+mn-cs"/>
            </a:endParaRPr>
          </a:p>
        </p:txBody>
      </p:sp>
      <p:pic>
        <p:nvPicPr>
          <p:cNvPr id="34820" name="Obraz 1" descr="Opis: Logo firm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ymbol zastępczy zawartości 11"/>
          <p:cNvSpPr txBox="1">
            <a:spLocks/>
          </p:cNvSpPr>
          <p:nvPr/>
        </p:nvSpPr>
        <p:spPr>
          <a:xfrm>
            <a:off x="323850" y="1844824"/>
            <a:ext cx="4103688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Operating </a:t>
            </a:r>
            <a:r>
              <a:rPr lang="pl-PL" sz="1800" dirty="0" err="1" smtClean="0"/>
              <a:t>Costs</a:t>
            </a:r>
            <a:r>
              <a:rPr lang="pl-PL" sz="1800" dirty="0" smtClean="0"/>
              <a:t> IIIQ </a:t>
            </a:r>
          </a:p>
          <a:p>
            <a:pPr marL="0" indent="0">
              <a:buFontTx/>
              <a:buNone/>
              <a:defRPr/>
            </a:pPr>
            <a:r>
              <a:rPr lang="pl-PL" sz="1800" dirty="0"/>
              <a:t>	</a:t>
            </a:r>
            <a:r>
              <a:rPr lang="pl-PL" sz="1800" dirty="0" smtClean="0"/>
              <a:t>	    </a:t>
            </a:r>
            <a:r>
              <a:rPr lang="pl-PL" sz="1800" u="sng" dirty="0" smtClean="0"/>
              <a:t>Total   14,3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Impairments</a:t>
            </a:r>
            <a:r>
              <a:rPr lang="pl-PL" sz="1400" dirty="0" smtClean="0"/>
              <a:t>                               1,6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Inventory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                    8,5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Donations</a:t>
            </a:r>
            <a:r>
              <a:rPr lang="pl-PL" sz="1400" dirty="0" smtClean="0"/>
              <a:t> and </a:t>
            </a:r>
            <a:r>
              <a:rPr lang="pl-PL" sz="1400" dirty="0" err="1" smtClean="0"/>
              <a:t>write-offs</a:t>
            </a:r>
            <a:r>
              <a:rPr lang="pl-PL" sz="1400" dirty="0" smtClean="0"/>
              <a:t>           1,6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12" name="Symbol zastępczy zawartości 13"/>
          <p:cNvSpPr txBox="1">
            <a:spLocks/>
          </p:cNvSpPr>
          <p:nvPr/>
        </p:nvSpPr>
        <p:spPr>
          <a:xfrm>
            <a:off x="4778376" y="1844824"/>
            <a:ext cx="3970337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Operating </a:t>
            </a:r>
            <a:r>
              <a:rPr lang="pl-PL" sz="1800" dirty="0" err="1" smtClean="0"/>
              <a:t>Income</a:t>
            </a:r>
            <a:r>
              <a:rPr lang="pl-PL" sz="1800" dirty="0" smtClean="0"/>
              <a:t>  IIIQ    </a:t>
            </a:r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		     </a:t>
            </a:r>
            <a:r>
              <a:rPr lang="pl-PL" sz="1800" u="sng" dirty="0" smtClean="0"/>
              <a:t>Total   7,5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Compensation</a:t>
            </a:r>
            <a:r>
              <a:rPr lang="pl-PL" sz="1400" dirty="0"/>
              <a:t> </a:t>
            </a:r>
            <a:r>
              <a:rPr lang="pl-PL" sz="1400" dirty="0" smtClean="0"/>
              <a:t>for </a:t>
            </a:r>
            <a:r>
              <a:rPr lang="pl-PL" sz="1400" dirty="0" err="1" smtClean="0"/>
              <a:t>inv</a:t>
            </a:r>
            <a:r>
              <a:rPr lang="pl-PL" sz="1400" dirty="0" smtClean="0"/>
              <a:t>.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3,3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Profit on </a:t>
            </a:r>
            <a:r>
              <a:rPr lang="pl-PL" sz="1400" dirty="0" err="1" smtClean="0"/>
              <a:t>assets</a:t>
            </a:r>
            <a:r>
              <a:rPr lang="pl-PL" sz="1400" dirty="0" smtClean="0"/>
              <a:t> sale                  1,9</a:t>
            </a:r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23850" y="115888"/>
            <a:ext cx="88201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cs typeface="+mn-cs"/>
              </a:rPr>
              <a:t>Other</a:t>
            </a:r>
            <a:r>
              <a:rPr lang="pl-PL" sz="2200" kern="0" dirty="0" smtClean="0">
                <a:cs typeface="+mn-cs"/>
              </a:rPr>
              <a:t> Operating </a:t>
            </a:r>
            <a:r>
              <a:rPr lang="pl-PL" sz="2200" kern="0" dirty="0" err="1" smtClean="0">
                <a:cs typeface="+mn-cs"/>
              </a:rPr>
              <a:t>Income</a:t>
            </a:r>
            <a:r>
              <a:rPr lang="pl-PL" sz="2200" kern="0" dirty="0" smtClean="0">
                <a:cs typeface="+mn-cs"/>
              </a:rPr>
              <a:t> and </a:t>
            </a:r>
            <a:r>
              <a:rPr lang="pl-PL" sz="2200" kern="0" dirty="0" err="1" smtClean="0">
                <a:cs typeface="+mn-cs"/>
              </a:rPr>
              <a:t>Costs</a:t>
            </a:r>
            <a:r>
              <a:rPr lang="pl-PL" sz="2200" kern="0" dirty="0" smtClean="0">
                <a:cs typeface="+mn-cs"/>
              </a:rPr>
              <a:t> for IIIQ [PLN mln</a:t>
            </a:r>
            <a:r>
              <a:rPr lang="pl-PL" sz="2200" kern="0" dirty="0">
                <a:cs typeface="+mn-cs"/>
              </a:rPr>
              <a:t>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8B86C78-5DB6-4A39-AA74-14B07C9AC913}" type="slidenum">
              <a:rPr lang="pl-PL" sz="1200" b="1">
                <a:solidFill>
                  <a:srgbClr val="808080"/>
                </a:solidFill>
              </a:rPr>
              <a:pPr algn="r" eaLnBrk="1" hangingPunct="1"/>
              <a:t>22</a:t>
            </a:fld>
            <a:endParaRPr lang="pl-PL" sz="1200" b="1">
              <a:solidFill>
                <a:srgbClr val="808080"/>
              </a:solidFill>
            </a:endParaRPr>
          </a:p>
        </p:txBody>
      </p:sp>
      <p:pic>
        <p:nvPicPr>
          <p:cNvPr id="3584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850" y="115888"/>
            <a:ext cx="88201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err="1" smtClean="0">
                <a:cs typeface="+mn-cs"/>
              </a:rPr>
              <a:t>Other</a:t>
            </a:r>
            <a:r>
              <a:rPr lang="pl-PL" sz="2200" kern="0" dirty="0" smtClean="0">
                <a:cs typeface="+mn-cs"/>
              </a:rPr>
              <a:t>  Financial </a:t>
            </a:r>
            <a:r>
              <a:rPr lang="pl-PL" sz="2200" kern="0" dirty="0" err="1" smtClean="0">
                <a:cs typeface="+mn-cs"/>
              </a:rPr>
              <a:t>Income</a:t>
            </a:r>
            <a:r>
              <a:rPr lang="pl-PL" sz="2200" kern="0" dirty="0" smtClean="0">
                <a:cs typeface="+mn-cs"/>
              </a:rPr>
              <a:t> and </a:t>
            </a:r>
            <a:r>
              <a:rPr lang="pl-PL" sz="2200" kern="0" dirty="0" err="1" smtClean="0">
                <a:cs typeface="+mn-cs"/>
              </a:rPr>
              <a:t>Costs</a:t>
            </a:r>
            <a:r>
              <a:rPr lang="pl-PL" sz="2200" kern="0" dirty="0" smtClean="0">
                <a:cs typeface="+mn-cs"/>
              </a:rPr>
              <a:t> for IIIQ [PLN mln</a:t>
            </a:r>
            <a:r>
              <a:rPr lang="pl-PL" sz="2200" kern="0" dirty="0">
                <a:cs typeface="+mn-cs"/>
              </a:rPr>
              <a:t>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Symbol zastępczy zawartości 11"/>
          <p:cNvSpPr txBox="1">
            <a:spLocks/>
          </p:cNvSpPr>
          <p:nvPr/>
        </p:nvSpPr>
        <p:spPr>
          <a:xfrm>
            <a:off x="323850" y="1844675"/>
            <a:ext cx="4103688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Financial </a:t>
            </a:r>
            <a:r>
              <a:rPr lang="pl-PL" sz="1800" dirty="0" err="1" smtClean="0"/>
              <a:t>Costs</a:t>
            </a:r>
            <a:r>
              <a:rPr lang="pl-PL" sz="1800" dirty="0" smtClean="0"/>
              <a:t>       IIIQ      </a:t>
            </a:r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		      </a:t>
            </a:r>
            <a:r>
              <a:rPr lang="pl-PL" sz="1800" u="sng" dirty="0" smtClean="0"/>
              <a:t>Total  39,6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FX </a:t>
            </a:r>
            <a:r>
              <a:rPr lang="pl-PL" sz="1400" dirty="0" err="1" smtClean="0"/>
              <a:t>Losses</a:t>
            </a:r>
            <a:r>
              <a:rPr lang="pl-PL" sz="1400" dirty="0" smtClean="0"/>
              <a:t>                                   35,5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Interests</a:t>
            </a:r>
            <a:r>
              <a:rPr lang="pl-PL" sz="1400" dirty="0" smtClean="0"/>
              <a:t> </a:t>
            </a:r>
            <a:r>
              <a:rPr lang="pl-PL" sz="1400" dirty="0" err="1" smtClean="0"/>
              <a:t>paid</a:t>
            </a:r>
            <a:r>
              <a:rPr lang="pl-PL" sz="1400" dirty="0" smtClean="0"/>
              <a:t>                               3,6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Commisions</a:t>
            </a:r>
            <a:r>
              <a:rPr lang="pl-PL" sz="1400" dirty="0" smtClean="0"/>
              <a:t> and </a:t>
            </a:r>
            <a:r>
              <a:rPr lang="pl-PL" sz="1400" dirty="0" err="1" smtClean="0"/>
              <a:t>Fees</a:t>
            </a:r>
            <a:r>
              <a:rPr lang="pl-PL" sz="1400" dirty="0" smtClean="0"/>
              <a:t>                0,5</a:t>
            </a:r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400" b="0" dirty="0"/>
          </a:p>
        </p:txBody>
      </p:sp>
      <p:sp>
        <p:nvSpPr>
          <p:cNvPr id="11" name="Symbol zastępczy zawartości 13"/>
          <p:cNvSpPr txBox="1">
            <a:spLocks/>
          </p:cNvSpPr>
          <p:nvPr/>
        </p:nvSpPr>
        <p:spPr>
          <a:xfrm>
            <a:off x="4745038" y="1844675"/>
            <a:ext cx="3970337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Financial </a:t>
            </a:r>
            <a:r>
              <a:rPr lang="pl-PL" sz="1800" dirty="0" err="1" smtClean="0"/>
              <a:t>Income</a:t>
            </a:r>
            <a:r>
              <a:rPr lang="pl-PL" sz="1800" dirty="0" smtClean="0"/>
              <a:t>  IIIQ                                     		       </a:t>
            </a:r>
            <a:r>
              <a:rPr lang="pl-PL" sz="1800" u="sng" dirty="0" smtClean="0"/>
              <a:t>Total  0,4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err="1" smtClean="0"/>
              <a:t>Interests</a:t>
            </a:r>
            <a:r>
              <a:rPr lang="pl-PL" sz="1400" dirty="0" smtClean="0"/>
              <a:t> </a:t>
            </a:r>
            <a:r>
              <a:rPr lang="pl-PL" sz="1400" dirty="0" err="1" smtClean="0"/>
              <a:t>income</a:t>
            </a:r>
            <a:r>
              <a:rPr lang="pl-PL" sz="1400" dirty="0" smtClean="0"/>
              <a:t>                         0,4</a:t>
            </a:r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C015FEF-ED02-47AC-9AE3-006658604FEE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23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61095191"/>
              </p:ext>
            </p:extLst>
          </p:nvPr>
        </p:nvGraphicFramePr>
        <p:xfrm>
          <a:off x="50800" y="738188"/>
          <a:ext cx="8828088" cy="544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382713" y="1270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Stock in trade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9" name="Obraz 1" descr="Opis: Logo firmow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157D1C-9CF5-45E3-9AE4-69AD3F1F0D8D}" type="slidenum">
              <a:rPr lang="pl-PL" sz="1200" b="1">
                <a:solidFill>
                  <a:schemeClr val="bg2"/>
                </a:solidFill>
              </a:rPr>
              <a:pPr algn="r" eaLnBrk="1" hangingPunct="1"/>
              <a:t>24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37892" name="Rectangle 148"/>
          <p:cNvSpPr txBox="1">
            <a:spLocks noChangeArrowheads="1"/>
          </p:cNvSpPr>
          <p:nvPr/>
        </p:nvSpPr>
        <p:spPr bwMode="auto">
          <a:xfrm>
            <a:off x="971550" y="0"/>
            <a:ext cx="705643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l-PL" sz="2400" b="1" dirty="0" err="1" smtClean="0"/>
              <a:t>Selling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Area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Growth</a:t>
            </a:r>
            <a:endParaRPr lang="en-US" sz="2400" b="1" dirty="0"/>
          </a:p>
        </p:txBody>
      </p:sp>
      <p:pic>
        <p:nvPicPr>
          <p:cNvPr id="37893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668" y="612241"/>
            <a:ext cx="5878663" cy="5416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157D1C-9CF5-45E3-9AE4-69AD3F1F0D8D}" type="slidenum">
              <a:rPr lang="pl-PL" sz="1200" b="1">
                <a:solidFill>
                  <a:schemeClr val="bg2"/>
                </a:solidFill>
              </a:rPr>
              <a:pPr algn="r" eaLnBrk="1" hangingPunct="1"/>
              <a:t>25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37892" name="Rectangle 148"/>
          <p:cNvSpPr txBox="1">
            <a:spLocks noChangeArrowheads="1"/>
          </p:cNvSpPr>
          <p:nvPr/>
        </p:nvSpPr>
        <p:spPr bwMode="auto">
          <a:xfrm>
            <a:off x="971550" y="0"/>
            <a:ext cx="705643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l-PL" sz="2400" b="1" dirty="0" err="1" smtClean="0"/>
              <a:t>Selling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area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growth</a:t>
            </a:r>
            <a:r>
              <a:rPr lang="pl-PL" sz="2400" b="1" dirty="0" smtClean="0"/>
              <a:t> in 2015 - </a:t>
            </a:r>
            <a:r>
              <a:rPr lang="pl-PL" sz="2400" b="1" dirty="0" err="1" smtClean="0"/>
              <a:t>possibilities</a:t>
            </a:r>
            <a:endParaRPr lang="en-US" sz="2400" b="1" dirty="0"/>
          </a:p>
        </p:txBody>
      </p:sp>
      <p:pic>
        <p:nvPicPr>
          <p:cNvPr id="37893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06" y="764704"/>
            <a:ext cx="5940883" cy="538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444208" y="980728"/>
            <a:ext cx="22322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Selling area growth presented for 2015 is not the final forecast, however it is in line with current projects</a:t>
            </a:r>
            <a:r>
              <a:rPr lang="en-US" dirty="0" smtClean="0"/>
              <a:t>.</a:t>
            </a:r>
            <a:endParaRPr lang="pl-PL" dirty="0" smtClean="0"/>
          </a:p>
          <a:p>
            <a:r>
              <a:rPr lang="en-US" dirty="0" smtClean="0"/>
              <a:t> </a:t>
            </a:r>
            <a:endParaRPr lang="pl-PL" dirty="0"/>
          </a:p>
          <a:p>
            <a:r>
              <a:rPr lang="en-US" dirty="0"/>
              <a:t>The final plan for 2015 will be presented at the 4Q2014 results conference.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73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1557338"/>
            <a:ext cx="4456112" cy="2879725"/>
          </a:xfrm>
        </p:spPr>
      </p:pic>
      <p:pic>
        <p:nvPicPr>
          <p:cNvPr id="38915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3"/>
          <p:cNvSpPr txBox="1">
            <a:spLocks/>
          </p:cNvSpPr>
          <p:nvPr/>
        </p:nvSpPr>
        <p:spPr bwMode="auto">
          <a:xfrm>
            <a:off x="971550" y="4724400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eaLnBrk="0" hangingPunct="0">
              <a:defRPr/>
            </a:pPr>
            <a:r>
              <a:rPr lang="pl-PL" sz="3000" b="1" kern="0" dirty="0" err="1" smtClean="0">
                <a:latin typeface="Arial" pitchFamily="34" charset="0"/>
                <a:ea typeface="+mj-ea"/>
                <a:cs typeface="Arial" pitchFamily="34" charset="0"/>
              </a:rPr>
              <a:t>Thank</a:t>
            </a:r>
            <a:r>
              <a:rPr lang="pl-PL" sz="3000" b="1" kern="0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l-PL" sz="3000" b="1" kern="0" dirty="0" err="1" smtClean="0"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lang="pl-PL" sz="3000" b="1" kern="0" dirty="0" smtClean="0">
                <a:latin typeface="Arial" pitchFamily="34" charset="0"/>
                <a:ea typeface="+mj-ea"/>
                <a:cs typeface="Arial" pitchFamily="34" charset="0"/>
              </a:rPr>
              <a:t> for </a:t>
            </a:r>
            <a:r>
              <a:rPr lang="pl-PL" sz="3000" b="1" kern="0" dirty="0" err="1" smtClean="0">
                <a:latin typeface="Arial" pitchFamily="34" charset="0"/>
                <a:ea typeface="+mj-ea"/>
                <a:cs typeface="Arial" pitchFamily="34" charset="0"/>
              </a:rPr>
              <a:t>your</a:t>
            </a:r>
            <a:r>
              <a:rPr lang="pl-PL" sz="3000" b="1" kern="0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l-PL" sz="3000" b="1" kern="0" dirty="0" err="1" smtClean="0">
                <a:latin typeface="Arial" pitchFamily="34" charset="0"/>
                <a:ea typeface="+mj-ea"/>
                <a:cs typeface="Arial" pitchFamily="34" charset="0"/>
              </a:rPr>
              <a:t>attention</a:t>
            </a:r>
            <a:endParaRPr lang="pl-PL" sz="3000" b="1" kern="0" dirty="0"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rojekt niestandardowy">
  <a:themeElements>
    <a:clrScheme name="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rojekt niestandardowy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Projekt niestandardowy">
  <a:themeElements>
    <a:clrScheme name="2_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rojekt niestandardow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11422</TotalTime>
  <Words>575</Words>
  <Application>Microsoft Office PowerPoint</Application>
  <PresentationFormat>Pokaz na ekranie (4:3)</PresentationFormat>
  <Paragraphs>264</Paragraphs>
  <Slides>26</Slides>
  <Notes>24</Notes>
  <HiddenSlides>0</HiddenSlides>
  <MMClips>0</MMClips>
  <ScaleCrop>false</ScaleCrop>
  <HeadingPairs>
    <vt:vector size="6" baseType="variant">
      <vt:variant>
        <vt:lpstr>Motyw</vt:lpstr>
      </vt:variant>
      <vt:variant>
        <vt:i4>8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5" baseType="lpstr">
      <vt:lpstr>2_Projekt niestandardowy</vt:lpstr>
      <vt:lpstr>1_Motyw pakietu Office</vt:lpstr>
      <vt:lpstr>4_Projekt niestandardowy</vt:lpstr>
      <vt:lpstr>3_Projekt niestandardowy</vt:lpstr>
      <vt:lpstr>Projekt niestandardowy</vt:lpstr>
      <vt:lpstr>1_Projekt niestandardowy</vt:lpstr>
      <vt:lpstr>Motyw pakietu Office</vt:lpstr>
      <vt:lpstr>5_Projekt niestandardowy</vt:lpstr>
      <vt:lpstr>Obraz - mapa bitowa</vt:lpstr>
      <vt:lpstr>LPP SA Financial Results  I-IIIQ 2014  </vt:lpstr>
      <vt:lpstr>Our brands present across CEE region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Investor Relations Partners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LPP SA:    Largest retailer on CEE market</dc:title>
  <dc:creator>DP</dc:creator>
  <cp:lastModifiedBy>Dariusz Pachla</cp:lastModifiedBy>
  <cp:revision>795</cp:revision>
  <cp:lastPrinted>2014-05-08T08:04:16Z</cp:lastPrinted>
  <dcterms:created xsi:type="dcterms:W3CDTF">2007-03-05T17:31:27Z</dcterms:created>
  <dcterms:modified xsi:type="dcterms:W3CDTF">2014-11-05T15:23:31Z</dcterms:modified>
</cp:coreProperties>
</file>